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8"/>
  </p:notesMasterIdLst>
  <p:sldIdLst>
    <p:sldId id="256" r:id="rId2"/>
    <p:sldId id="266" r:id="rId3"/>
    <p:sldId id="273" r:id="rId4"/>
    <p:sldId id="264" r:id="rId5"/>
    <p:sldId id="259" r:id="rId6"/>
    <p:sldId id="274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590" autoAdjust="0"/>
  </p:normalViewPr>
  <p:slideViewPr>
    <p:cSldViewPr>
      <p:cViewPr varScale="1">
        <p:scale>
          <a:sx n="88" d="100"/>
          <a:sy n="88" d="100"/>
        </p:scale>
        <p:origin x="96" y="4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6F1718-163E-46F9-8E35-00ED2363BFFF}" type="datetimeFigureOut">
              <a:rPr lang="pt-BR" smtClean="0"/>
              <a:pPr/>
              <a:t>14/05/2015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433714-301F-4CC8-ADBE-A10419BC4D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3187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433714-301F-4CC8-ADBE-A10419BC4DDA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1139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312A1-8782-48D2-8F3B-A78DE8982AC1}" type="datetimeFigureOut">
              <a:rPr lang="pt-BR" smtClean="0"/>
              <a:pPr/>
              <a:t>14/05/2015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5A35-D703-448E-AF14-A2843810339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312A1-8782-48D2-8F3B-A78DE8982AC1}" type="datetimeFigureOut">
              <a:rPr lang="pt-BR" smtClean="0"/>
              <a:pPr/>
              <a:t>14/05/2015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5A35-D703-448E-AF14-A2843810339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312A1-8782-48D2-8F3B-A78DE8982AC1}" type="datetimeFigureOut">
              <a:rPr lang="pt-BR" smtClean="0"/>
              <a:pPr/>
              <a:t>14/05/2015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5A35-D703-448E-AF14-A2843810339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312A1-8782-48D2-8F3B-A78DE8982AC1}" type="datetimeFigureOut">
              <a:rPr lang="pt-BR" smtClean="0"/>
              <a:pPr/>
              <a:t>14/05/2015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5A35-D703-448E-AF14-A2843810339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312A1-8782-48D2-8F3B-A78DE8982AC1}" type="datetimeFigureOut">
              <a:rPr lang="pt-BR" smtClean="0"/>
              <a:pPr/>
              <a:t>14/05/2015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5A35-D703-448E-AF14-A2843810339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312A1-8782-48D2-8F3B-A78DE8982AC1}" type="datetimeFigureOut">
              <a:rPr lang="pt-BR" smtClean="0"/>
              <a:pPr/>
              <a:t>14/05/2015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5A35-D703-448E-AF14-A2843810339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312A1-8782-48D2-8F3B-A78DE8982AC1}" type="datetimeFigureOut">
              <a:rPr lang="pt-BR" smtClean="0"/>
              <a:pPr/>
              <a:t>14/05/2015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5A35-D703-448E-AF14-A2843810339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312A1-8782-48D2-8F3B-A78DE8982AC1}" type="datetimeFigureOut">
              <a:rPr lang="pt-BR" smtClean="0"/>
              <a:pPr/>
              <a:t>14/05/2015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5A35-D703-448E-AF14-A2843810339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312A1-8782-48D2-8F3B-A78DE8982AC1}" type="datetimeFigureOut">
              <a:rPr lang="pt-BR" smtClean="0"/>
              <a:pPr/>
              <a:t>14/05/2015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5A35-D703-448E-AF14-A2843810339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312A1-8782-48D2-8F3B-A78DE8982AC1}" type="datetimeFigureOut">
              <a:rPr lang="pt-BR" smtClean="0"/>
              <a:pPr/>
              <a:t>14/05/2015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5A35-D703-448E-AF14-A2843810339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312A1-8782-48D2-8F3B-A78DE8982AC1}" type="datetimeFigureOut">
              <a:rPr lang="pt-BR" smtClean="0"/>
              <a:pPr/>
              <a:t>14/05/2015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8685A35-D703-448E-AF14-A2843810339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58312A1-8782-48D2-8F3B-A78DE8982AC1}" type="datetimeFigureOut">
              <a:rPr lang="pt-BR" smtClean="0"/>
              <a:pPr/>
              <a:t>14/05/2015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8685A35-D703-448E-AF14-A28438103392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23527" y="476672"/>
            <a:ext cx="8654637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55ª Reunião do GDFAZ / CURITIBA – PR, 13,14 e 15/05/2015</a:t>
            </a:r>
          </a:p>
          <a:p>
            <a:endParaRPr lang="pt-BR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INDICADORES GP</a:t>
            </a:r>
          </a:p>
          <a:p>
            <a:pPr algn="ctr"/>
            <a:endParaRPr lang="pt-BR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1371600" lvl="2" indent="-457200">
              <a:buFont typeface="Arial" pitchFamily="34" charset="0"/>
              <a:buChar char="•"/>
            </a:pPr>
            <a:r>
              <a:rPr lang="pt-BR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Margarida – AL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pt-BR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Kiola</a:t>
            </a:r>
            <a:r>
              <a:rPr lang="pt-BR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– MA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pt-BR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Ricardo – BA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pt-BR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Ana Paula - PE</a:t>
            </a:r>
          </a:p>
          <a:p>
            <a:pPr marL="1371600" lvl="2" indent="-457200">
              <a:buFont typeface="Arial" pitchFamily="34" charset="0"/>
              <a:buChar char="•"/>
            </a:pPr>
            <a:endParaRPr lang="pt-BR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AutoShape 2" descr="Resultado de imagem para indicador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144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4088" y="2492896"/>
            <a:ext cx="32004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87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14282" y="294206"/>
            <a:ext cx="867819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PLANEJAMENTO PARA O PERIODO 2015</a:t>
            </a: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55ª Reunião Nacional do GDFAZ – Curitiba –  PR</a:t>
            </a: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Produto: INDICADORES DE DESEMPENHO</a:t>
            </a: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4585405"/>
              </p:ext>
            </p:extLst>
          </p:nvPr>
        </p:nvGraphicFramePr>
        <p:xfrm>
          <a:off x="179512" y="1916832"/>
          <a:ext cx="8784977" cy="41875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09906"/>
                <a:gridCol w="1418685"/>
                <a:gridCol w="1651773"/>
                <a:gridCol w="1704613"/>
              </a:tblGrid>
              <a:tr h="845806">
                <a:tc>
                  <a:txBody>
                    <a:bodyPr/>
                    <a:lstStyle/>
                    <a:p>
                      <a:pPr algn="ctr">
                        <a:spcBef>
                          <a:spcPts val="720"/>
                        </a:spcBef>
                        <a:spcAft>
                          <a:spcPts val="480"/>
                        </a:spcAft>
                      </a:pPr>
                      <a:r>
                        <a:rPr lang="pt-BR" sz="180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Ações previstas  2015 </a:t>
                      </a:r>
                      <a:endParaRPr lang="pt-BR" sz="18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20"/>
                        </a:spcBef>
                        <a:spcAft>
                          <a:spcPts val="480"/>
                        </a:spcAft>
                      </a:pPr>
                      <a:r>
                        <a:rPr lang="pt-BR" sz="18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Prazo</a:t>
                      </a:r>
                      <a:endParaRPr lang="pt-BR" sz="18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20"/>
                        </a:spcBef>
                        <a:spcAft>
                          <a:spcPts val="480"/>
                        </a:spcAft>
                      </a:pPr>
                      <a:r>
                        <a:rPr lang="pt-BR" sz="18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Responsável</a:t>
                      </a:r>
                      <a:endParaRPr lang="pt-BR" sz="18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20"/>
                        </a:spcBef>
                        <a:spcAft>
                          <a:spcPts val="480"/>
                        </a:spcAft>
                      </a:pPr>
                      <a:r>
                        <a:rPr lang="pt-BR" sz="18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Ações Realizadas </a:t>
                      </a:r>
                      <a:r>
                        <a:rPr lang="pt-BR" sz="180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  <a:endParaRPr lang="pt-BR" sz="18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7156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0" lang="pt-BR" sz="1600" b="1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Abrir fórum na comunidade –  indicadores 2014</a:t>
                      </a:r>
                      <a:endParaRPr lang="pt-BR" sz="16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Até 05/01/15</a:t>
                      </a:r>
                      <a:endParaRPr lang="pt-BR" sz="1600" b="1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6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Líder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t-BR" sz="160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ok</a:t>
                      </a:r>
                      <a:endParaRPr kumimoji="0" lang="pt-BR" sz="1600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8700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Encaminhar e-mails aos representantes, lembrando o prazo de retorno das informações</a:t>
                      </a:r>
                      <a:endParaRPr lang="pt-BR" sz="16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20"/>
                        </a:spcBef>
                        <a:spcAft>
                          <a:spcPts val="480"/>
                        </a:spcAf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Até </a:t>
                      </a:r>
                      <a:r>
                        <a:rPr lang="pt-BR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20/01/15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Líder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t-BR" sz="160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ok</a:t>
                      </a:r>
                      <a:endParaRPr kumimoji="0" lang="pt-BR" sz="1600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8700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Receber as informações da PCDG – Planilha de Coleta de Dados Gerais, encaminhadas pelos estados</a:t>
                      </a:r>
                      <a:endParaRPr lang="pt-BR" sz="16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20"/>
                        </a:spcBef>
                        <a:spcAft>
                          <a:spcPts val="480"/>
                        </a:spcAf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Até </a:t>
                      </a:r>
                      <a:r>
                        <a:rPr lang="pt-BR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15/02/15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Padrinhos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t-BR" sz="160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ok</a:t>
                      </a:r>
                      <a:endParaRPr kumimoji="0" lang="pt-BR" sz="1600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8700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Analisar os dados coletados fazendo comparação com o exercício anterior</a:t>
                      </a:r>
                      <a:endParaRPr lang="pt-BR" sz="16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20"/>
                        </a:spcBef>
                        <a:spcAft>
                          <a:spcPts val="480"/>
                        </a:spcAf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Até </a:t>
                      </a:r>
                      <a:r>
                        <a:rPr lang="pt-BR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28/02/15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Padrinhos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t-BR" sz="160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ok</a:t>
                      </a:r>
                      <a:endParaRPr kumimoji="0" lang="pt-BR" sz="1600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054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14282" y="294206"/>
            <a:ext cx="867819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PLANEJAMENTO PARA O PERIODO 2015</a:t>
            </a: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55ª Reunião Nacional do GDFAZ – Curitiba - PR</a:t>
            </a: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Produto: INDICADORES DE DESEMPENHO</a:t>
            </a: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5011374"/>
              </p:ext>
            </p:extLst>
          </p:nvPr>
        </p:nvGraphicFramePr>
        <p:xfrm>
          <a:off x="179512" y="1673424"/>
          <a:ext cx="8784977" cy="50569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09906"/>
                <a:gridCol w="1678726"/>
                <a:gridCol w="1584176"/>
                <a:gridCol w="1512169"/>
              </a:tblGrid>
              <a:tr h="818872">
                <a:tc>
                  <a:txBody>
                    <a:bodyPr/>
                    <a:lstStyle/>
                    <a:p>
                      <a:pPr algn="ctr">
                        <a:spcBef>
                          <a:spcPts val="720"/>
                        </a:spcBef>
                        <a:spcAft>
                          <a:spcPts val="480"/>
                        </a:spcAft>
                      </a:pPr>
                      <a:r>
                        <a:rPr lang="pt-BR" sz="180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Ações previstas  2015 </a:t>
                      </a:r>
                      <a:endParaRPr lang="pt-BR" sz="18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20"/>
                        </a:spcBef>
                        <a:spcAft>
                          <a:spcPts val="480"/>
                        </a:spcAft>
                      </a:pPr>
                      <a:r>
                        <a:rPr lang="pt-BR" sz="18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Prazo</a:t>
                      </a:r>
                      <a:endParaRPr lang="pt-BR" sz="18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20"/>
                        </a:spcBef>
                        <a:spcAft>
                          <a:spcPts val="480"/>
                        </a:spcAft>
                      </a:pPr>
                      <a:r>
                        <a:rPr lang="pt-BR" sz="18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Responsável</a:t>
                      </a:r>
                      <a:endParaRPr lang="pt-BR" sz="18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20"/>
                        </a:spcBef>
                        <a:spcAft>
                          <a:spcPts val="480"/>
                        </a:spcAft>
                      </a:pPr>
                      <a:r>
                        <a:rPr lang="pt-BR" sz="18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Ações Realizadas </a:t>
                      </a:r>
                      <a:r>
                        <a:rPr lang="pt-BR" sz="180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  <a:endParaRPr lang="pt-BR" sz="18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8423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pt-BR" sz="1600" b="1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Disponibilizar os indicadores na Comunidade</a:t>
                      </a:r>
                      <a:endParaRPr lang="pt-BR" sz="16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20"/>
                        </a:spcBef>
                        <a:spcAft>
                          <a:spcPts val="480"/>
                        </a:spcAf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Até </a:t>
                      </a:r>
                      <a:r>
                        <a:rPr lang="pt-BR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15/03/15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Líder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t-BR" sz="160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Prorrogado para 17/07/2015</a:t>
                      </a:r>
                      <a:endParaRPr kumimoji="0" lang="pt-BR" sz="1600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8423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Realizar garimpo: Interessados nos indicadores de GP</a:t>
                      </a:r>
                      <a:endParaRPr lang="pt-BR" sz="16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20"/>
                        </a:spcBef>
                        <a:spcAft>
                          <a:spcPts val="480"/>
                        </a:spcAft>
                      </a:pPr>
                      <a:r>
                        <a:rPr lang="pt-BR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Até 15/03/15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Líder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Prorrogado para 30/05/2015</a:t>
                      </a:r>
                    </a:p>
                    <a:p>
                      <a:pPr algn="ctr"/>
                      <a:endParaRPr kumimoji="0" lang="pt-BR" sz="1600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8423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pt-BR" sz="1600" b="1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Divulgar os indicadores para os Gestores e interessados nos indicadores de GP</a:t>
                      </a:r>
                      <a:endParaRPr lang="pt-BR" sz="16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20"/>
                        </a:spcBef>
                        <a:spcAft>
                          <a:spcPts val="480"/>
                        </a:spcAf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Até </a:t>
                      </a:r>
                      <a:r>
                        <a:rPr lang="pt-BR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15/04/15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Líder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Prorrogado para 30/07/2015</a:t>
                      </a:r>
                    </a:p>
                  </a:txBody>
                  <a:tcPr marL="68580" marR="68580" marT="0" marB="0" anchor="ctr"/>
                </a:tc>
              </a:tr>
              <a:tr h="84236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0" lang="pt-BR" sz="1600" b="1" kern="120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Criar</a:t>
                      </a:r>
                      <a:r>
                        <a:rPr kumimoji="0" lang="pt-BR" sz="1600" b="1" kern="1200" baseline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o Banco de Dados - ACCESS</a:t>
                      </a:r>
                      <a:endParaRPr lang="pt-BR" sz="16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Até  </a:t>
                      </a:r>
                      <a:r>
                        <a:rPr lang="pt-BR" sz="1600" b="1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nov</a:t>
                      </a:r>
                      <a:r>
                        <a:rPr lang="pt-BR" sz="16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/2015</a:t>
                      </a:r>
                      <a:endParaRPr lang="pt-BR" sz="1600" b="1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Ricardo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pt-BR" sz="160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Verificar viabilidade até 30/05/2015</a:t>
                      </a:r>
                      <a:endParaRPr kumimoji="0" lang="pt-BR" sz="1600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7082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0" lang="pt-BR" sz="1600" b="1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Elaborar  modelo de pesquisa para os secretários  apontarem os indicadores chaves</a:t>
                      </a:r>
                      <a:endParaRPr lang="pt-BR" sz="16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Até  </a:t>
                      </a:r>
                      <a:r>
                        <a:rPr lang="pt-BR" sz="1600" b="1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nov</a:t>
                      </a:r>
                      <a:r>
                        <a:rPr lang="pt-BR" sz="16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/2015</a:t>
                      </a:r>
                      <a:endParaRPr lang="pt-BR" sz="1600" b="1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Ricardo/Ana Paula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pt-BR" sz="160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Até</a:t>
                      </a:r>
                      <a:r>
                        <a:rPr kumimoji="0" lang="pt-BR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15/06/2015</a:t>
                      </a:r>
                      <a:endParaRPr kumimoji="0" lang="pt-BR" sz="1600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054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8581" y="1494535"/>
            <a:ext cx="8229600" cy="590884"/>
          </a:xfrm>
        </p:spPr>
        <p:txBody>
          <a:bodyPr>
            <a:normAutofit fontScale="90000"/>
          </a:bodyPr>
          <a:lstStyle/>
          <a:p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t-BR" sz="3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OBSERVAÇÕES</a:t>
            </a:r>
            <a:endParaRPr lang="pt-BR" sz="3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62838" y="2085418"/>
            <a:ext cx="8329642" cy="4151893"/>
          </a:xfrm>
        </p:spPr>
        <p:txBody>
          <a:bodyPr>
            <a:noAutofit/>
          </a:bodyPr>
          <a:lstStyle/>
          <a:p>
            <a:pPr marL="514350" indent="-514350">
              <a:buClrTx/>
              <a:buFont typeface="+mj-lt"/>
              <a:buAutoNum type="arabicPeriod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Como fazer para que o PCDG seja preenchido integralmente e de forma correta?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Análise –  Foi desenvolvida uma ferramenta que permite elaborar gráficos individuais por estado e manter um série histórica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Usar a Comunidade – para encaminhar 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PCDG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e e-mail para dúvidas e correções. Uma vez corrigida postar de novo na Comunidade indicando 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versão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Escolha de Indicadores importantes para apresentação no CONFAZ(Secretários)</a:t>
            </a:r>
          </a:p>
          <a:p>
            <a:pPr marL="514350" indent="-514350">
              <a:buClrTx/>
              <a:buFont typeface="+mj-lt"/>
              <a:buAutoNum type="arabicPeriod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ClrTx/>
              <a:buFont typeface="+mj-lt"/>
              <a:buAutoNum type="arabicPeriod"/>
            </a:pPr>
            <a:endParaRPr lang="pt-BR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14282" y="294206"/>
            <a:ext cx="867819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PLANEJAMENTO PARA O PERIODO 2015</a:t>
            </a: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55ª Reunião Nacional do GDFAZ – Curitiba – PR</a:t>
            </a: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Produto: INDICADORES DE DESEMPENHO</a:t>
            </a: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560" y="1506367"/>
            <a:ext cx="8329642" cy="457203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11200" b="1" dirty="0" smtClean="0">
                <a:latin typeface="Arial" pitchFamily="34" charset="0"/>
                <a:cs typeface="Arial" pitchFamily="34" charset="0"/>
              </a:rPr>
              <a:t>1 – Síntese do Trabalho Realizado de </a:t>
            </a:r>
            <a:r>
              <a:rPr lang="pt-BR" sz="11200" b="1" dirty="0" err="1" smtClean="0">
                <a:latin typeface="Arial" pitchFamily="34" charset="0"/>
                <a:cs typeface="Arial" pitchFamily="34" charset="0"/>
              </a:rPr>
              <a:t>nov</a:t>
            </a:r>
            <a:r>
              <a:rPr lang="pt-BR" sz="11200" b="1" dirty="0" smtClean="0">
                <a:latin typeface="Arial" pitchFamily="34" charset="0"/>
                <a:cs typeface="Arial" pitchFamily="34" charset="0"/>
              </a:rPr>
              <a:t>/2014 a </a:t>
            </a:r>
            <a:r>
              <a:rPr lang="pt-BR" sz="11200" b="1" dirty="0" smtClean="0">
                <a:latin typeface="Arial" pitchFamily="34" charset="0"/>
                <a:cs typeface="Arial" pitchFamily="34" charset="0"/>
              </a:rPr>
              <a:t>maio/2015</a:t>
            </a:r>
          </a:p>
          <a:p>
            <a:pPr marL="0" indent="0">
              <a:buNone/>
            </a:pPr>
            <a:endParaRPr lang="pt-BR" sz="112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ClrTx/>
            </a:pPr>
            <a:r>
              <a:rPr lang="pt-BR" sz="11200" dirty="0" smtClean="0">
                <a:latin typeface="Arial" pitchFamily="34" charset="0"/>
                <a:cs typeface="Arial" pitchFamily="34" charset="0"/>
              </a:rPr>
              <a:t> Coleta dos dados dos estados (16) </a:t>
            </a:r>
            <a:endParaRPr lang="pt-BR" sz="112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ClrTx/>
            </a:pPr>
            <a:endParaRPr lang="pt-BR" sz="112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ClrTx/>
              <a:buNone/>
            </a:pPr>
            <a:r>
              <a:rPr lang="pt-BR" sz="11200" b="1" dirty="0" smtClean="0">
                <a:latin typeface="Arial" pitchFamily="34" charset="0"/>
                <a:cs typeface="Arial" pitchFamily="34" charset="0"/>
              </a:rPr>
              <a:t>Enviaram: </a:t>
            </a:r>
            <a:r>
              <a:rPr lang="pt-BR" sz="11200" dirty="0" smtClean="0">
                <a:latin typeface="Arial" pitchFamily="34" charset="0"/>
                <a:cs typeface="Arial" pitchFamily="34" charset="0"/>
              </a:rPr>
              <a:t>AL, AM, BA, CE, GO, MA, MT, MS, MG, </a:t>
            </a:r>
            <a:r>
              <a:rPr lang="pt-BR" sz="1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PE</a:t>
            </a:r>
            <a:r>
              <a:rPr lang="pt-BR" sz="11200" dirty="0" smtClean="0">
                <a:latin typeface="Arial" pitchFamily="34" charset="0"/>
                <a:cs typeface="Arial" pitchFamily="34" charset="0"/>
              </a:rPr>
              <a:t>, PR, PI, RJ, RS, SC, SP, </a:t>
            </a:r>
            <a:r>
              <a:rPr lang="pt-BR" sz="11200" dirty="0" smtClean="0">
                <a:latin typeface="Arial" pitchFamily="34" charset="0"/>
                <a:cs typeface="Arial" pitchFamily="34" charset="0"/>
              </a:rPr>
              <a:t>SE</a:t>
            </a:r>
          </a:p>
          <a:p>
            <a:pPr marL="0" indent="0">
              <a:buClrTx/>
              <a:buNone/>
            </a:pPr>
            <a:endParaRPr lang="pt-BR" sz="112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ClrTx/>
              <a:buNone/>
            </a:pPr>
            <a:r>
              <a:rPr lang="pt-BR" sz="11200" b="1" dirty="0" smtClean="0">
                <a:latin typeface="Arial" pitchFamily="34" charset="0"/>
                <a:cs typeface="Arial" pitchFamily="34" charset="0"/>
              </a:rPr>
              <a:t>Não enviaram: </a:t>
            </a:r>
            <a:r>
              <a:rPr lang="pt-BR" sz="11200" dirty="0" smtClean="0">
                <a:latin typeface="Arial" pitchFamily="34" charset="0"/>
                <a:cs typeface="Arial" pitchFamily="34" charset="0"/>
              </a:rPr>
              <a:t>AC, AP, DF, ES, PA, PB, RN, RO, RR, TO</a:t>
            </a:r>
          </a:p>
          <a:p>
            <a:pPr marL="0" indent="0">
              <a:buClrTx/>
              <a:buNone/>
            </a:pPr>
            <a:endParaRPr lang="pt-BR" sz="112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ClrTx/>
            </a:pPr>
            <a:r>
              <a:rPr lang="pt-BR" sz="11200" dirty="0" smtClean="0">
                <a:latin typeface="Arial" pitchFamily="34" charset="0"/>
                <a:cs typeface="Arial" pitchFamily="34" charset="0"/>
              </a:rPr>
              <a:t> Elaboração e análise dos Indicadores encaminhados</a:t>
            </a:r>
          </a:p>
          <a:p>
            <a:pPr marL="0" indent="0">
              <a:buClrTx/>
            </a:pPr>
            <a:endParaRPr lang="pt-BR" sz="112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ClrTx/>
            </a:pPr>
            <a:endParaRPr lang="pt-BR" sz="11200" dirty="0" smtClean="0">
              <a:latin typeface="Arial" pitchFamily="34" charset="0"/>
              <a:cs typeface="Arial" pitchFamily="34" charset="0"/>
            </a:endParaRPr>
          </a:p>
          <a:p>
            <a:pPr marL="0" indent="0"/>
            <a:endParaRPr lang="pt-BR" sz="112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112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112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112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4282" y="294206"/>
            <a:ext cx="867819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PLANEJAMENTO PARA O PERIODO 2015</a:t>
            </a: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55ª Reunião Nacional do GDFAZ –  Curitiba –  PR</a:t>
            </a: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Produto: INDICADORES DE DESEMPENHO</a:t>
            </a: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http://www.revistabemmais.com.br/userfiles/positiv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149080"/>
            <a:ext cx="451529" cy="645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5696" y="5229200"/>
            <a:ext cx="596231" cy="65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013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560" y="1628800"/>
            <a:ext cx="8287896" cy="489654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11200" b="1" dirty="0" smtClean="0">
                <a:latin typeface="Arial" pitchFamily="34" charset="0"/>
                <a:cs typeface="Arial" pitchFamily="34" charset="0"/>
              </a:rPr>
              <a:t>2 – Síntese do Trabalho Realizado na 55ª </a:t>
            </a:r>
            <a:r>
              <a:rPr lang="pt-BR" sz="11200" b="1" dirty="0" smtClean="0">
                <a:latin typeface="Arial" pitchFamily="34" charset="0"/>
                <a:cs typeface="Arial" pitchFamily="34" charset="0"/>
              </a:rPr>
              <a:t>Reunião</a:t>
            </a:r>
          </a:p>
          <a:p>
            <a:pPr marL="0" indent="0">
              <a:buNone/>
            </a:pPr>
            <a:endParaRPr lang="pt-BR" sz="80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11200" dirty="0">
                <a:latin typeface="Arial" pitchFamily="34" charset="0"/>
                <a:cs typeface="Arial" pitchFamily="34" charset="0"/>
              </a:rPr>
              <a:t>Definições:</a:t>
            </a:r>
          </a:p>
          <a:p>
            <a:pPr marL="0" indent="0">
              <a:buNone/>
            </a:pPr>
            <a:endParaRPr lang="pt-BR" sz="8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ClrTx/>
              <a:buNone/>
            </a:pPr>
            <a:r>
              <a:rPr lang="pt-BR" sz="9600" dirty="0" smtClean="0">
                <a:latin typeface="Arial" pitchFamily="34" charset="0"/>
                <a:cs typeface="Arial" pitchFamily="34" charset="0"/>
              </a:rPr>
              <a:t>1. Novas </a:t>
            </a:r>
            <a:r>
              <a:rPr lang="pt-BR" sz="9600" dirty="0" smtClean="0">
                <a:latin typeface="Arial" pitchFamily="34" charset="0"/>
                <a:cs typeface="Arial" pitchFamily="34" charset="0"/>
              </a:rPr>
              <a:t>datas para as ações não </a:t>
            </a:r>
            <a:r>
              <a:rPr lang="pt-BR" sz="9600" dirty="0" smtClean="0">
                <a:latin typeface="Arial" pitchFamily="34" charset="0"/>
                <a:cs typeface="Arial" pitchFamily="34" charset="0"/>
              </a:rPr>
              <a:t>realizadas</a:t>
            </a:r>
          </a:p>
          <a:p>
            <a:pPr marL="0" indent="0">
              <a:buClrTx/>
              <a:buNone/>
            </a:pPr>
            <a:endParaRPr lang="pt-BR" sz="4000" dirty="0" smtClean="0">
              <a:latin typeface="Arial" pitchFamily="34" charset="0"/>
              <a:cs typeface="Arial" pitchFamily="34" charset="0"/>
            </a:endParaRPr>
          </a:p>
          <a:p>
            <a:pPr marL="0" indent="0" fontAlgn="ctr">
              <a:spcBef>
                <a:spcPts val="0"/>
              </a:spcBef>
              <a:buNone/>
            </a:pPr>
            <a:r>
              <a:rPr lang="pt-BR" sz="9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 Realização </a:t>
            </a:r>
            <a:r>
              <a:rPr lang="pt-BR" sz="9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 garimpo para identificar os novos gestores de GP e </a:t>
            </a:r>
            <a:r>
              <a:rPr lang="pt-BR" sz="9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Interessados nos indicadores de </a:t>
            </a:r>
            <a:r>
              <a:rPr lang="pt-BR" sz="9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GP</a:t>
            </a:r>
          </a:p>
          <a:p>
            <a:pPr marL="0" indent="0" fontAlgn="ctr">
              <a:spcBef>
                <a:spcPts val="0"/>
              </a:spcBef>
              <a:buNone/>
            </a:pPr>
            <a:endParaRPr lang="pt-BR" sz="4000" dirty="0">
              <a:latin typeface="Arial" panose="020B0604020202020204" pitchFamily="34" charset="0"/>
            </a:endParaRPr>
          </a:p>
          <a:p>
            <a:pPr marL="0" indent="0" fontAlgn="ctr">
              <a:spcBef>
                <a:spcPts val="0"/>
              </a:spcBef>
              <a:buNone/>
            </a:pPr>
            <a:r>
              <a:rPr lang="pt-BR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3. Verificar </a:t>
            </a:r>
            <a:r>
              <a:rPr lang="pt-BR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possibilidade </a:t>
            </a:r>
            <a:r>
              <a:rPr lang="pt-BR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de criação de um  </a:t>
            </a:r>
            <a:r>
              <a:rPr lang="pt-BR" sz="9600" dirty="0">
                <a:latin typeface="Arial" panose="020B0604020202020204" pitchFamily="34" charset="0"/>
                <a:cs typeface="Arial" panose="020B0604020202020204" pitchFamily="34" charset="0"/>
              </a:rPr>
              <a:t>Banco de Dados </a:t>
            </a:r>
            <a:r>
              <a:rPr lang="pt-BR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– ACCESS</a:t>
            </a:r>
          </a:p>
          <a:p>
            <a:pPr marL="0" indent="0" fontAlgn="ctr">
              <a:spcBef>
                <a:spcPts val="0"/>
              </a:spcBef>
              <a:buNone/>
            </a:pPr>
            <a:endParaRPr lang="pt-BR" sz="4000" dirty="0">
              <a:latin typeface="Arial" panose="020B0604020202020204" pitchFamily="34" charset="0"/>
            </a:endParaRPr>
          </a:p>
          <a:p>
            <a:pPr marL="0" indent="0" fontAlgn="ctr">
              <a:spcBef>
                <a:spcPts val="0"/>
              </a:spcBef>
              <a:buNone/>
            </a:pPr>
            <a:r>
              <a:rPr lang="pt-BR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4. Elaboração </a:t>
            </a:r>
            <a:r>
              <a:rPr lang="pt-BR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de  </a:t>
            </a:r>
            <a:r>
              <a:rPr lang="pt-BR" sz="9600" dirty="0">
                <a:latin typeface="Arial" panose="020B0604020202020204" pitchFamily="34" charset="0"/>
                <a:cs typeface="Arial" panose="020B0604020202020204" pitchFamily="34" charset="0"/>
              </a:rPr>
              <a:t>modelo de pesquisa para os secretários  apontarem os indicadores chaves</a:t>
            </a:r>
            <a:endParaRPr lang="pt-BR" sz="9600" dirty="0">
              <a:latin typeface="Arial" panose="020B0604020202020204" pitchFamily="34" charset="0"/>
            </a:endParaRPr>
          </a:p>
          <a:p>
            <a:pPr marL="0" indent="0">
              <a:buClrTx/>
              <a:buNone/>
            </a:pPr>
            <a:endParaRPr lang="pt-BR" sz="112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ClrTx/>
            </a:pPr>
            <a:endParaRPr lang="pt-BR" sz="112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ClrTx/>
              <a:buNone/>
            </a:pPr>
            <a:endParaRPr lang="pt-BR" sz="11200" dirty="0" smtClean="0">
              <a:latin typeface="Arial" pitchFamily="34" charset="0"/>
              <a:cs typeface="Arial" pitchFamily="34" charset="0"/>
            </a:endParaRPr>
          </a:p>
          <a:p>
            <a:pPr marL="0" indent="0"/>
            <a:endParaRPr lang="pt-BR" sz="112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112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112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112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4282" y="294206"/>
            <a:ext cx="867819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PLANEJAMENTO PARA O PERIODO 2015</a:t>
            </a: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55ª Reunião Nacional do GDFAZ – Curitiba - PR</a:t>
            </a: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Produto: INDICADORES DE DESEMPENHO</a:t>
            </a: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1880" y="2276872"/>
            <a:ext cx="3517512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01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595</TotalTime>
  <Words>492</Words>
  <Application>Microsoft Office PowerPoint</Application>
  <PresentationFormat>Apresentação na tela (4:3)</PresentationFormat>
  <Paragraphs>110</Paragraphs>
  <Slides>6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2" baseType="lpstr">
      <vt:lpstr>Arial</vt:lpstr>
      <vt:lpstr>Calibri</vt:lpstr>
      <vt:lpstr>Constantia</vt:lpstr>
      <vt:lpstr>Times New Roman</vt:lpstr>
      <vt:lpstr>Wingdings 2</vt:lpstr>
      <vt:lpstr>Fluxo</vt:lpstr>
      <vt:lpstr>Apresentação do PowerPoint</vt:lpstr>
      <vt:lpstr>Apresentação do PowerPoint</vt:lpstr>
      <vt:lpstr>Apresentação do PowerPoint</vt:lpstr>
      <vt:lpstr> OBSERVAÇÕES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Sefaz-MA</dc:creator>
  <cp:lastModifiedBy>esat</cp:lastModifiedBy>
  <cp:revision>91</cp:revision>
  <dcterms:created xsi:type="dcterms:W3CDTF">2013-08-16T17:49:37Z</dcterms:created>
  <dcterms:modified xsi:type="dcterms:W3CDTF">2015-05-14T20:50:28Z</dcterms:modified>
</cp:coreProperties>
</file>