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4"/>
  </p:notesMasterIdLst>
  <p:sldIdLst>
    <p:sldId id="293" r:id="rId2"/>
    <p:sldId id="294" r:id="rId3"/>
    <p:sldId id="295" r:id="rId4"/>
    <p:sldId id="297" r:id="rId5"/>
    <p:sldId id="296" r:id="rId6"/>
    <p:sldId id="298" r:id="rId7"/>
    <p:sldId id="299" r:id="rId8"/>
    <p:sldId id="300" r:id="rId9"/>
    <p:sldId id="304" r:id="rId10"/>
    <p:sldId id="301" r:id="rId11"/>
    <p:sldId id="302" r:id="rId12"/>
    <p:sldId id="303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593"/>
    <a:srgbClr val="FFFF99"/>
    <a:srgbClr val="63A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5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FB7D1D-7D1D-4DCD-B3B9-636F5F83E111}" type="datetimeFigureOut">
              <a:rPr lang="pt-BR"/>
              <a:pPr>
                <a:defRPr/>
              </a:pPr>
              <a:t>12/05/2015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A838029-1E79-4A0F-A376-39BD28835C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9396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38029-1E79-4A0F-A376-39BD28835C63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783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10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651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38029-1E79-4A0F-A376-39BD28835C63}" type="slidenum">
              <a:rPr lang="pt-BR" altLang="pt-BR" smtClean="0"/>
              <a:pPr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31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607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39862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51104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6579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233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1020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430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Imagem de Sl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18435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13DD356-78E6-48D1-9FEE-2B7644ED7393}" type="slidenum">
              <a:rPr lang="pt-BR" altLang="pt-BR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8292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9"/>
          <p:cNvSpPr txBox="1"/>
          <p:nvPr userDrawn="1"/>
        </p:nvSpPr>
        <p:spPr>
          <a:xfrm>
            <a:off x="2763838" y="6443663"/>
            <a:ext cx="361632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i="1" dirty="0">
                <a:solidFill>
                  <a:schemeClr val="bg1"/>
                </a:solidFill>
                <a:latin typeface="+mn-lt"/>
                <a:cs typeface="+mn-cs"/>
              </a:rPr>
              <a:t>&lt;clique sobre o slide para continuar&gt;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73888"/>
            <a:ext cx="7543800" cy="35661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2569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508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5298" y="297179"/>
            <a:ext cx="5614153" cy="642259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71022190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53654"/>
            <a:ext cx="7585234" cy="822960"/>
          </a:xfrm>
          <a:prstGeom prst="rect">
            <a:avLst/>
          </a:prstGeo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885757"/>
            <a:ext cx="7589520" cy="84465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633479742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 userDrawn="1"/>
        </p:nvCxnSpPr>
        <p:spPr>
          <a:xfrm>
            <a:off x="295275" y="1838325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56" y="962923"/>
            <a:ext cx="7543800" cy="743329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055" y="1979629"/>
            <a:ext cx="7543801" cy="4608316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72761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0013" y="6446838"/>
            <a:ext cx="4238625" cy="365125"/>
          </a:xfrm>
        </p:spPr>
        <p:txBody>
          <a:bodyPr/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73738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4"/>
          <p:cNvCxnSpPr/>
          <p:nvPr userDrawn="1"/>
        </p:nvCxnSpPr>
        <p:spPr>
          <a:xfrm>
            <a:off x="295275" y="1838325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56" y="961535"/>
            <a:ext cx="7543800" cy="735292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055" y="2092751"/>
            <a:ext cx="7543801" cy="4495194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799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055" y="1046375"/>
            <a:ext cx="7543801" cy="5541570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2894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72678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95154"/>
            <a:ext cx="7543800" cy="356616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30292960"/>
      </p:ext>
    </p:extLst>
  </p:cSld>
  <p:clrMapOvr>
    <a:masterClrMapping/>
  </p:clrMapOvr>
  <p:transition spd="slow"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331" y="1065229"/>
            <a:ext cx="3703320" cy="5526879"/>
          </a:xfr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811" y="1065230"/>
            <a:ext cx="3703320" cy="552687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87493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327" y="105376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691" y="1923068"/>
            <a:ext cx="3703320" cy="48668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1807" y="1053763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21171" y="1923068"/>
            <a:ext cx="3703320" cy="48668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72666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 userDrawn="1"/>
        </p:nvCxnSpPr>
        <p:spPr>
          <a:xfrm>
            <a:off x="295275" y="1838325"/>
            <a:ext cx="7543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056" y="962923"/>
            <a:ext cx="7543800" cy="74332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677474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 com rodap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7313" y="6435725"/>
            <a:ext cx="4238625" cy="365125"/>
          </a:xfrm>
        </p:spPr>
        <p:txBody>
          <a:bodyPr/>
          <a:lstStyle>
            <a:lvl1pPr>
              <a:defRPr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26582"/>
      </p:ext>
    </p:extLst>
  </p:cSld>
  <p:clrMapOvr>
    <a:masterClrMapping/>
  </p:clrMapOvr>
  <p:transition spd="slow"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/>
          <p:cNvSpPr/>
          <p:nvPr userDrawn="1"/>
        </p:nvSpPr>
        <p:spPr>
          <a:xfrm>
            <a:off x="104775" y="-1588"/>
            <a:ext cx="4391025" cy="715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6" name="Triângulo retângulo 15"/>
          <p:cNvSpPr/>
          <p:nvPr userDrawn="1"/>
        </p:nvSpPr>
        <p:spPr>
          <a:xfrm rot="5400000">
            <a:off x="4516438" y="-19050"/>
            <a:ext cx="715962" cy="757238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8286750" y="0"/>
            <a:ext cx="8572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210550" y="0"/>
            <a:ext cx="762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5275" y="1074738"/>
            <a:ext cx="7543800" cy="551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  <a:endParaRPr lang="en-US" altLang="pt-BR" smtClean="0"/>
          </a:p>
        </p:txBody>
      </p:sp>
      <p:sp>
        <p:nvSpPr>
          <p:cNvPr id="12" name="Retângulo 11"/>
          <p:cNvSpPr/>
          <p:nvPr userDrawn="1"/>
        </p:nvSpPr>
        <p:spPr>
          <a:xfrm>
            <a:off x="0" y="0"/>
            <a:ext cx="4391025" cy="715963"/>
          </a:xfrm>
          <a:prstGeom prst="rect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Triângulo retângulo 12"/>
          <p:cNvSpPr/>
          <p:nvPr userDrawn="1"/>
        </p:nvSpPr>
        <p:spPr>
          <a:xfrm rot="5400000">
            <a:off x="4410868" y="-19843"/>
            <a:ext cx="715963" cy="755650"/>
          </a:xfrm>
          <a:prstGeom prst="rtTriangle">
            <a:avLst/>
          </a:prstGeom>
          <a:solidFill>
            <a:srgbClr val="63A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pic>
        <p:nvPicPr>
          <p:cNvPr id="1033" name="Imagem 18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92075"/>
            <a:ext cx="13017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m 19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41275"/>
            <a:ext cx="966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orma em L 24">
            <a:hlinkClick r:id="" action="ppaction://hlinkshowjump?jump=nextslide" highlightClick="1"/>
            <a:hlinkHover r:id="" action="ppaction://noaction" highlightClick="1"/>
          </p:cNvPr>
          <p:cNvSpPr/>
          <p:nvPr userDrawn="1"/>
        </p:nvSpPr>
        <p:spPr>
          <a:xfrm rot="13500000">
            <a:off x="8310563" y="4545013"/>
            <a:ext cx="565150" cy="565150"/>
          </a:xfrm>
          <a:prstGeom prst="corner">
            <a:avLst>
              <a:gd name="adj1" fmla="val 26042"/>
              <a:gd name="adj2" fmla="val 239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6" name="Forma em L 25">
            <a:hlinkClick r:id="" action="ppaction://hlinkshowjump?jump=previousslide" highlightClick="1"/>
            <a:hlinkHover r:id="" action="ppaction://noaction" highlightClick="1"/>
          </p:cNvPr>
          <p:cNvSpPr/>
          <p:nvPr userDrawn="1"/>
        </p:nvSpPr>
        <p:spPr>
          <a:xfrm rot="2700000">
            <a:off x="8558213" y="5751513"/>
            <a:ext cx="565150" cy="565150"/>
          </a:xfrm>
          <a:prstGeom prst="corner">
            <a:avLst>
              <a:gd name="adj1" fmla="val 26042"/>
              <a:gd name="adj2" fmla="val 239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1" name="Forma livre 40">
            <a:hlinkClick r:id="" action="ppaction://hlinkshowjump?jump=firstslide" highlightClick="1"/>
            <a:hlinkHover r:id="" action="ppaction://noaction" highlightClick="1"/>
          </p:cNvPr>
          <p:cNvSpPr/>
          <p:nvPr userDrawn="1"/>
        </p:nvSpPr>
        <p:spPr>
          <a:xfrm rot="8100000">
            <a:off x="8421688" y="3408363"/>
            <a:ext cx="630237" cy="522287"/>
          </a:xfrm>
          <a:custGeom>
            <a:avLst/>
            <a:gdLst>
              <a:gd name="connsiteX0" fmla="*/ 433861 w 629598"/>
              <a:gd name="connsiteY0" fmla="*/ 296763 h 521835"/>
              <a:gd name="connsiteX1" fmla="*/ 548566 w 629598"/>
              <a:gd name="connsiteY1" fmla="*/ 182058 h 521835"/>
              <a:gd name="connsiteX2" fmla="*/ 447538 w 629598"/>
              <a:gd name="connsiteY2" fmla="*/ 81031 h 521835"/>
              <a:gd name="connsiteX3" fmla="*/ 332833 w 629598"/>
              <a:gd name="connsiteY3" fmla="*/ 195735 h 521835"/>
              <a:gd name="connsiteX4" fmla="*/ 475681 w 629598"/>
              <a:gd name="connsiteY4" fmla="*/ 416590 h 521835"/>
              <a:gd name="connsiteX5" fmla="*/ 213008 w 629598"/>
              <a:gd name="connsiteY5" fmla="*/ 153917 h 521835"/>
              <a:gd name="connsiteX6" fmla="*/ 366926 w 629598"/>
              <a:gd name="connsiteY6" fmla="*/ 0 h 521835"/>
              <a:gd name="connsiteX7" fmla="*/ 629598 w 629598"/>
              <a:gd name="connsiteY7" fmla="*/ 262672 h 521835"/>
              <a:gd name="connsiteX8" fmla="*/ 205922 w 629598"/>
              <a:gd name="connsiteY8" fmla="*/ 423675 h 521835"/>
              <a:gd name="connsiteX9" fmla="*/ 213007 w 629598"/>
              <a:gd name="connsiteY9" fmla="*/ 153917 h 521835"/>
              <a:gd name="connsiteX10" fmla="*/ 475680 w 629598"/>
              <a:gd name="connsiteY10" fmla="*/ 416590 h 521835"/>
              <a:gd name="connsiteX11" fmla="*/ 99375 w 629598"/>
              <a:gd name="connsiteY11" fmla="*/ 521835 h 521835"/>
              <a:gd name="connsiteX12" fmla="*/ 99375 w 629598"/>
              <a:gd name="connsiteY12" fmla="*/ 390932 h 521835"/>
              <a:gd name="connsiteX13" fmla="*/ 61691 w 629598"/>
              <a:gd name="connsiteY13" fmla="*/ 428616 h 521835"/>
              <a:gd name="connsiteX14" fmla="*/ 0 w 629598"/>
              <a:gd name="connsiteY14" fmla="*/ 366924 h 521835"/>
              <a:gd name="connsiteX15" fmla="*/ 99375 w 629598"/>
              <a:gd name="connsiteY15" fmla="*/ 267549 h 521835"/>
              <a:gd name="connsiteX16" fmla="*/ 99375 w 629598"/>
              <a:gd name="connsiteY16" fmla="*/ 97394 h 521835"/>
              <a:gd name="connsiteX17" fmla="*/ 162116 w 629598"/>
              <a:gd name="connsiteY17" fmla="*/ 97394 h 521835"/>
              <a:gd name="connsiteX18" fmla="*/ 162116 w 629598"/>
              <a:gd name="connsiteY18" fmla="*/ 324334 h 521835"/>
              <a:gd name="connsiteX19" fmla="*/ 164044 w 629598"/>
              <a:gd name="connsiteY19" fmla="*/ 326263 h 521835"/>
              <a:gd name="connsiteX20" fmla="*/ 162116 w 629598"/>
              <a:gd name="connsiteY20" fmla="*/ 328191 h 521835"/>
              <a:gd name="connsiteX21" fmla="*/ 162116 w 629598"/>
              <a:gd name="connsiteY21" fmla="*/ 462103 h 521835"/>
              <a:gd name="connsiteX22" fmla="*/ 523816 w 629598"/>
              <a:gd name="connsiteY22" fmla="*/ 462103 h 521835"/>
              <a:gd name="connsiteX23" fmla="*/ 523816 w 629598"/>
              <a:gd name="connsiteY23" fmla="*/ 521835 h 52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29598" h="521835">
                <a:moveTo>
                  <a:pt x="433861" y="296763"/>
                </a:moveTo>
                <a:lnTo>
                  <a:pt x="548566" y="182058"/>
                </a:lnTo>
                <a:lnTo>
                  <a:pt x="447538" y="81031"/>
                </a:lnTo>
                <a:lnTo>
                  <a:pt x="332833" y="195735"/>
                </a:lnTo>
                <a:close/>
                <a:moveTo>
                  <a:pt x="475681" y="416590"/>
                </a:moveTo>
                <a:lnTo>
                  <a:pt x="213008" y="153917"/>
                </a:lnTo>
                <a:lnTo>
                  <a:pt x="366926" y="0"/>
                </a:lnTo>
                <a:lnTo>
                  <a:pt x="629598" y="262672"/>
                </a:lnTo>
                <a:close/>
                <a:moveTo>
                  <a:pt x="205922" y="423675"/>
                </a:moveTo>
                <a:lnTo>
                  <a:pt x="213007" y="153917"/>
                </a:lnTo>
                <a:lnTo>
                  <a:pt x="475680" y="416590"/>
                </a:lnTo>
                <a:close/>
                <a:moveTo>
                  <a:pt x="99375" y="521835"/>
                </a:moveTo>
                <a:lnTo>
                  <a:pt x="99375" y="390932"/>
                </a:lnTo>
                <a:lnTo>
                  <a:pt x="61691" y="428616"/>
                </a:lnTo>
                <a:lnTo>
                  <a:pt x="0" y="366924"/>
                </a:lnTo>
                <a:lnTo>
                  <a:pt x="99375" y="267549"/>
                </a:lnTo>
                <a:lnTo>
                  <a:pt x="99375" y="97394"/>
                </a:lnTo>
                <a:lnTo>
                  <a:pt x="162116" y="97394"/>
                </a:lnTo>
                <a:lnTo>
                  <a:pt x="162116" y="324334"/>
                </a:lnTo>
                <a:lnTo>
                  <a:pt x="164044" y="326263"/>
                </a:lnTo>
                <a:lnTo>
                  <a:pt x="162116" y="328191"/>
                </a:lnTo>
                <a:lnTo>
                  <a:pt x="162116" y="462103"/>
                </a:lnTo>
                <a:lnTo>
                  <a:pt x="523816" y="462103"/>
                </a:lnTo>
                <a:lnTo>
                  <a:pt x="523816" y="52183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588" y="144463"/>
            <a:ext cx="42386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  <p:sp>
        <p:nvSpPr>
          <p:cNvPr id="4" name="Cruz 3">
            <a:hlinkClick r:id="" action="ppaction://hlinkshowjump?jump=endshow" highlightClick="1"/>
            <a:hlinkHover r:id="" action="ppaction://noaction" highlightClick="1"/>
          </p:cNvPr>
          <p:cNvSpPr/>
          <p:nvPr userDrawn="1"/>
        </p:nvSpPr>
        <p:spPr>
          <a:xfrm rot="18900000">
            <a:off x="8408988" y="198438"/>
            <a:ext cx="593725" cy="593725"/>
          </a:xfrm>
          <a:prstGeom prst="plus">
            <a:avLst>
              <a:gd name="adj" fmla="val 3928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27" r:id="rId3"/>
    <p:sldLayoutId id="2147483826" r:id="rId4"/>
    <p:sldLayoutId id="2147483830" r:id="rId5"/>
    <p:sldLayoutId id="2147483825" r:id="rId6"/>
    <p:sldLayoutId id="2147483824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</p:sldLayoutIdLst>
  <p:transition spd="slow">
    <p:sndAc>
      <p:stSnd>
        <p:snd r:embed="rId15" name="click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2325" y="695325"/>
            <a:ext cx="7543800" cy="3565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MESTRADO PROFISSIONAL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22325" y="4452938"/>
            <a:ext cx="7543800" cy="1143000"/>
          </a:xfrm>
        </p:spPr>
        <p:txBody>
          <a:bodyPr rtlCol="0"/>
          <a:lstStyle/>
          <a:p>
            <a:pPr fontAlgn="auto">
              <a:defRPr/>
            </a:pPr>
            <a:r>
              <a:rPr lang="pt-BR" b="1" dirty="0"/>
              <a:t>PROJETO DO CURSO DE MESTRADO PROFISSIONAL EM </a:t>
            </a:r>
            <a:r>
              <a:rPr lang="pt-BR" b="1" dirty="0" smtClean="0"/>
              <a:t>ECONOMIA E AUDITORIA </a:t>
            </a:r>
            <a:r>
              <a:rPr lang="pt-BR" b="1" dirty="0"/>
              <a:t>TRIBUTÁRIA </a:t>
            </a:r>
            <a:endParaRPr lang="pt-BR" dirty="0"/>
          </a:p>
          <a:p>
            <a:pPr fontAlgn="auto">
              <a:defRPr/>
            </a:pPr>
            <a:endParaRPr lang="pt-BR" dirty="0"/>
          </a:p>
        </p:txBody>
      </p:sp>
      <p:sp>
        <p:nvSpPr>
          <p:cNvPr id="16387" name="Espaço Reservado para Rodapé 1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144463"/>
            <a:ext cx="4238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ESTRUTURA CURRICULAR</a:t>
            </a:r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550414"/>
              </p:ext>
            </p:extLst>
          </p:nvPr>
        </p:nvGraphicFramePr>
        <p:xfrm>
          <a:off x="728869" y="1950414"/>
          <a:ext cx="6944139" cy="4587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5650"/>
                <a:gridCol w="1528489"/>
              </a:tblGrid>
              <a:tr h="278994">
                <a:tc>
                  <a:txBody>
                    <a:bodyPr/>
                    <a:lstStyle/>
                    <a:p>
                      <a:pPr marL="3175" marR="3175" indent="952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DISCIPLINAS 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CRÉDITOS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Direito Constitucional e Sistema Tributário Nacional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084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Direito Tributário Aplicado: Fundamentos e Jurisprudência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41318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Tecnologias e Sistemas de Informação aplicados a gestão das Finanças Públicas.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5150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pt-BR" sz="1400" dirty="0">
                          <a:effectLst/>
                        </a:rPr>
                        <a:t>Governança Pública e Governança de TI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Contabilidade Orçamental Pública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Contabilidade Pública Avançada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Economia Política e Setor Público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Finanças Públicas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Elaboração de Orçamento Público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Metodologia para Projetos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 dirty="0">
                          <a:effectLst/>
                        </a:rPr>
                        <a:t>Tópicos de Pesquisa </a:t>
                      </a:r>
                      <a:endParaRPr lang="pt-BR" sz="1400" dirty="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899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"/>
                        <a:tabLst>
                          <a:tab pos="228600" algn="l"/>
                          <a:tab pos="408940" algn="l"/>
                        </a:tabLst>
                      </a:pPr>
                      <a:r>
                        <a:rPr lang="pt-BR" sz="1400">
                          <a:effectLst/>
                        </a:rPr>
                        <a:t>Seminário de Dissertação</a:t>
                      </a:r>
                      <a:endParaRPr lang="pt-BR" sz="1400">
                        <a:effectLst/>
                        <a:latin typeface="Symbol" panose="05050102010706020507" pitchFamily="18" charset="2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279265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"/>
                      </a:pPr>
                      <a:r>
                        <a:rPr lang="pt-BR" sz="1400" kern="0">
                          <a:effectLst/>
                        </a:rPr>
                        <a:t>TOTAL</a:t>
                      </a:r>
                      <a:endParaRPr lang="pt-BR" sz="1400" b="1" ker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39</a:t>
                      </a:r>
                      <a:endParaRPr lang="pt-BR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334055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Total de créditos que devem ser cumpridos: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33 </a:t>
            </a:r>
            <a:r>
              <a:rPr lang="pt-BR" dirty="0"/>
              <a:t>créditos de </a:t>
            </a:r>
            <a:r>
              <a:rPr lang="pt-BR" dirty="0" smtClean="0"/>
              <a:t>disciplinas.</a:t>
            </a: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6 </a:t>
            </a:r>
            <a:r>
              <a:rPr lang="pt-BR" dirty="0"/>
              <a:t>créditos do seminário de </a:t>
            </a:r>
            <a:r>
              <a:rPr lang="pt-BR" dirty="0" smtClean="0"/>
              <a:t>dissertação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Total</a:t>
            </a:r>
            <a:r>
              <a:rPr lang="pt-BR" dirty="0"/>
              <a:t>: 39 </a:t>
            </a:r>
            <a:r>
              <a:rPr lang="pt-BR" dirty="0" smtClean="0"/>
              <a:t>créditos.</a:t>
            </a:r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mestrando deverá cumprir o bloco de disciplinas obrigatório de 39 créditos, mas também poderá realizar qualquer outra disciplina oferecida pelo Programa que tenha aderência com o seu projeto de estudo.</a:t>
            </a:r>
          </a:p>
          <a:p>
            <a:endParaRPr lang="pt-BR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Mestrado Profissional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39621"/>
      </p:ext>
    </p:extLst>
  </p:cSld>
  <p:clrMapOvr>
    <a:masterClrMapping/>
  </p:clrMapOvr>
  <p:transition spd="slow"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822325" y="695325"/>
            <a:ext cx="7543800" cy="35655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t-BR" dirty="0" smtClean="0"/>
              <a:t>MESTRADO PROFISSIONAL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22325" y="4452938"/>
            <a:ext cx="7543800" cy="1143000"/>
          </a:xfrm>
        </p:spPr>
        <p:txBody>
          <a:bodyPr rtlCol="0"/>
          <a:lstStyle/>
          <a:p>
            <a:pPr fontAlgn="auto">
              <a:defRPr/>
            </a:pPr>
            <a:r>
              <a:rPr lang="pt-BR" b="1" dirty="0"/>
              <a:t>PROJETO DO CURSO DE MESTRADO PROFISSIONAL EM </a:t>
            </a:r>
            <a:r>
              <a:rPr lang="pt-BR" b="1" dirty="0" smtClean="0"/>
              <a:t>ECONOMIA E AUDITORIA </a:t>
            </a:r>
            <a:r>
              <a:rPr lang="pt-BR" b="1" dirty="0"/>
              <a:t>TRIBUTÁRIA </a:t>
            </a:r>
            <a:endParaRPr lang="pt-BR" dirty="0"/>
          </a:p>
          <a:p>
            <a:pPr fontAlgn="auto">
              <a:defRPr/>
            </a:pPr>
            <a:endParaRPr lang="pt-BR" dirty="0"/>
          </a:p>
        </p:txBody>
      </p:sp>
      <p:sp>
        <p:nvSpPr>
          <p:cNvPr id="16387" name="Espaço Reservado para Rodapé 1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144463"/>
            <a:ext cx="42386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57911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INSTITUIÇÕES PARTICIPANTES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PROMOTORA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 smtClean="0"/>
              <a:t>Universidade parceira a ser identificada.</a:t>
            </a: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RECEPTORA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dirty="0" smtClean="0"/>
              <a:t>Secretarias </a:t>
            </a:r>
            <a:r>
              <a:rPr lang="pt-BR" dirty="0"/>
              <a:t>de Estado da Fazenda, Finanças, Receita e Tributação dos </a:t>
            </a:r>
            <a:r>
              <a:rPr lang="pt-BR" dirty="0" smtClean="0"/>
              <a:t>Estados </a:t>
            </a:r>
            <a:r>
              <a:rPr lang="pt-BR" dirty="0"/>
              <a:t>e do Distrito Federal</a:t>
            </a:r>
          </a:p>
          <a:p>
            <a:r>
              <a:rPr lang="pt-BR" b="1" dirty="0"/>
              <a:t> </a:t>
            </a:r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IDENTIFICAÇÃO DO PROJETO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Curso – Mestrado Profissional em Economia</a:t>
            </a:r>
          </a:p>
          <a:p>
            <a:pPr marL="200025" lvl="1" indent="0">
              <a:buNone/>
            </a:pPr>
            <a:endParaRPr lang="pt-BR" alt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Área de Concentração – Auditoria Tributária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 Código da Área na CAPES – 60309032 – Renda e Tributação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Número previsto de mestrandos – 32 por turma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r>
              <a:rPr lang="pt-BR" b="1" dirty="0"/>
              <a:t> </a:t>
            </a:r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70262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IDENTIFICAÇÃO DO PROJETO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Curso – Mestrado Profissional em Economia</a:t>
            </a:r>
          </a:p>
          <a:p>
            <a:pPr marL="200025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altLang="pt-BR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Área de Concentração – Auditoria Tributária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 Código da Área na CAPES – 60309032 – Renda e Tributação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Número previsto de mestrandos – 32 por turma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Meta – Titular 32 auditores fiscais a cada 24 meses.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Vagas – Ofertar 8 vagas por linha de pesquisa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altLang="pt-BR" dirty="0" smtClean="0"/>
              <a:t>Perfil da Demanda – Auditores fiscais e outros servidores que atuem na área de Arrecadação, Orçamento e Finanças do Estado.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r>
              <a:rPr lang="pt-BR" b="1" dirty="0"/>
              <a:t> </a:t>
            </a:r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77724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JUSTIFICATIVA, RELEVÂNCIA E IMPACTO DO PROJETO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Preparação de um corpo qualificado de servidores públicos.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Produção de Conhecimento x Aquisição de conhecimento.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Desenvolver competências e habilidades buscando resultados.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Exercício qualificado da prática profissional avançada e transformadora de procedimentos.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Atender as demandas sociais, organizacionais e profissionais dos fiscos estaduais.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r>
              <a:rPr lang="pt-BR" b="1" dirty="0"/>
              <a:t> </a:t>
            </a:r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463626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OBJETIVOS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Desenvolver capacidade analítica, crítica e transformadora da prática pautados nos valores e diretrizes propostas pela Administração Pública.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Produzir conhecimento e proposições inovadoras para a Auditoria Tributária nas dimensões da Legislação Tributária, Contabilidade Pública, Tecnologias de Controle, análise Tributária e finanças Públicas.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Promover a incorporação de conhecimentos acadêmicos e as tecnologias para a ação transformadora da prática da </a:t>
            </a:r>
            <a:r>
              <a:rPr lang="pt-BR" altLang="pt-BR" dirty="0"/>
              <a:t>A</a:t>
            </a:r>
            <a:r>
              <a:rPr lang="pt-BR" altLang="pt-BR" dirty="0" smtClean="0"/>
              <a:t>uditoria Tributária.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Desenvolver conhecimentos e habilidades de pesquisa na área das </a:t>
            </a:r>
            <a:r>
              <a:rPr lang="pt-BR" altLang="pt-BR" dirty="0"/>
              <a:t>F</a:t>
            </a:r>
            <a:r>
              <a:rPr lang="pt-BR" altLang="pt-BR" dirty="0" smtClean="0"/>
              <a:t>inanças Públicas.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Capacitar os profissionais para a garantia da eficácia e eficiência da Receita Estadual e dos órgãos que atuam com as Finanças Públicas.</a:t>
            </a:r>
          </a:p>
          <a:p>
            <a:r>
              <a:rPr lang="pt-BR" b="1" dirty="0"/>
              <a:t> </a:t>
            </a:r>
            <a:endParaRPr 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63951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PROCESSO SELETIVO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Critérios para a indicação dos candidatos ao Mestrado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 smtClean="0"/>
              <a:t>Ser servidor </a:t>
            </a:r>
            <a:r>
              <a:rPr lang="pt-BR" altLang="pt-BR" smtClean="0"/>
              <a:t>das secretarias </a:t>
            </a:r>
            <a:r>
              <a:rPr lang="pt-BR" altLang="pt-BR" dirty="0" smtClean="0"/>
              <a:t>da Fazenda</a:t>
            </a:r>
            <a:r>
              <a:rPr lang="pt-BR" altLang="pt-BR" smtClean="0"/>
              <a:t>, Finanças, Receita e Tributação</a:t>
            </a:r>
            <a:r>
              <a:rPr lang="pt-BR" altLang="pt-BR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 smtClean="0"/>
              <a:t>Ter concluído o estágio probatório.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 smtClean="0"/>
              <a:t>Possuir curso superior.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dirty="0" smtClean="0"/>
              <a:t>As vagas serão distribuídas por linha de pesquisa</a:t>
            </a:r>
          </a:p>
          <a:p>
            <a:pPr marL="200025" lvl="1" indent="0">
              <a:buNone/>
            </a:pPr>
            <a:endParaRPr lang="pt-BR" altLang="pt-BR" dirty="0" smtClean="0"/>
          </a:p>
          <a:p>
            <a:pPr marL="250825" indent="-342900">
              <a:buFont typeface="Wingdings" panose="05000000000000000000" pitchFamily="2" charset="2"/>
              <a:buChar char="ü"/>
            </a:pPr>
            <a:r>
              <a:rPr lang="pt-BR" altLang="pt-BR" dirty="0" smtClean="0"/>
              <a:t>Sistema de Seleção</a:t>
            </a:r>
          </a:p>
          <a:p>
            <a:pPr marL="542925" lvl="1" indent="-342900">
              <a:buFont typeface="Wingdings" panose="05000000000000000000" pitchFamily="2" charset="2"/>
              <a:buChar char="ü"/>
            </a:pPr>
            <a:r>
              <a:rPr lang="pt-BR" altLang="pt-BR" dirty="0" smtClean="0"/>
              <a:t>Avaliação de Curriculum Vitae.</a:t>
            </a:r>
          </a:p>
          <a:p>
            <a:pPr marL="542925" lvl="1" indent="-342900">
              <a:buFont typeface="Wingdings" panose="05000000000000000000" pitchFamily="2" charset="2"/>
              <a:buChar char="ü"/>
            </a:pPr>
            <a:r>
              <a:rPr lang="pt-BR" altLang="pt-BR" dirty="0" smtClean="0"/>
              <a:t>Análise do Plano de Estudos/Projeto de Pesquisa.</a:t>
            </a:r>
          </a:p>
          <a:p>
            <a:pPr marL="542925" lvl="1" indent="-342900">
              <a:buFont typeface="Wingdings" panose="05000000000000000000" pitchFamily="2" charset="2"/>
              <a:buChar char="ü"/>
            </a:pPr>
            <a:r>
              <a:rPr lang="pt-BR" altLang="pt-BR" dirty="0" smtClean="0"/>
              <a:t>Entrevista em que o candidato deverá defender o seu plano de estudos/projeto de pesquisa diante de uma banca julgadora.</a:t>
            </a:r>
          </a:p>
          <a:p>
            <a:pPr marL="542925" lvl="1" indent="-342900">
              <a:buFont typeface="Wingdings" panose="05000000000000000000" pitchFamily="2" charset="2"/>
              <a:buChar char="ü"/>
            </a:pPr>
            <a:r>
              <a:rPr lang="pt-BR" altLang="pt-BR" dirty="0" smtClean="0"/>
              <a:t>O candidato será aprovado se obtiver no mínimo média sete (7,0)</a:t>
            </a:r>
          </a:p>
          <a:p>
            <a:pPr marL="200025" lvl="1" indent="0">
              <a:buNone/>
            </a:pPr>
            <a:endParaRPr lang="pt-BR" altLang="pt-BR" dirty="0" smtClean="0"/>
          </a:p>
          <a:p>
            <a:pPr marL="250825" indent="-342900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50825" indent="-342900"/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95339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PROPOSTA PEDAGÓGICA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Seguirá as diretrizes da CAPES para os mestrados profissionais.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altLang="pt-BR" dirty="0" smtClean="0"/>
              <a:t>Desenvolver habilidades para atividades técnico-científicas e de inovação.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 smtClean="0"/>
          </a:p>
          <a:p>
            <a:pPr marL="200025" lvl="1" indent="0">
              <a:buNone/>
            </a:pPr>
            <a:endParaRPr lang="pt-BR" altLang="pt-BR" dirty="0" smtClean="0"/>
          </a:p>
          <a:p>
            <a:pPr marL="250825" indent="-342900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50825" indent="-342900"/>
            <a:endParaRPr lang="pt-BR" altLang="pt-BR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dirty="0"/>
          </a:p>
          <a:p>
            <a:pPr marL="200025" lvl="1" indent="0">
              <a:buNone/>
            </a:pPr>
            <a:endParaRPr lang="pt-BR" altLang="pt-BR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307065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275" y="962025"/>
            <a:ext cx="7543800" cy="73501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altLang="pt-BR" sz="3200" dirty="0" smtClean="0"/>
              <a:t>LINHAS DE PESQUISA</a:t>
            </a:r>
          </a:p>
        </p:txBody>
      </p:sp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295275" y="2108800"/>
            <a:ext cx="7543800" cy="44958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400" dirty="0" smtClean="0"/>
              <a:t>Direito Tributário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altLang="pt-BR" sz="1800" dirty="0" smtClean="0"/>
              <a:t> </a:t>
            </a:r>
            <a:r>
              <a:rPr lang="pt-BR" sz="1800" dirty="0"/>
              <a:t>O foco da </a:t>
            </a:r>
            <a:r>
              <a:rPr lang="pt-BR" sz="1800" dirty="0" smtClean="0"/>
              <a:t>será na </a:t>
            </a:r>
            <a:r>
              <a:rPr lang="pt-BR" sz="1800" dirty="0"/>
              <a:t>aplicação concreta do Direito, mediante a combinação de abordagens teóricas e práticas.</a:t>
            </a:r>
            <a:endParaRPr lang="pt-BR" altLang="pt-BR" sz="1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400" dirty="0" smtClean="0"/>
              <a:t>Tecnologia da Informação Aplicada à Auditoria Tributária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altLang="pt-BR" sz="1800" dirty="0" smtClean="0"/>
              <a:t>P</a:t>
            </a:r>
            <a:r>
              <a:rPr lang="pt-BR" sz="1800" dirty="0" smtClean="0"/>
              <a:t>retende </a:t>
            </a:r>
            <a:r>
              <a:rPr lang="pt-BR" sz="1800" dirty="0"/>
              <a:t>encontrar soluções ou serviços de tecnologia, aplicando os modelos de governança existentes no mercado, de forma a vincular as atividades e iniciativas de TI à área estratégica de Finanças do Estado. </a:t>
            </a:r>
            <a:endParaRPr lang="pt-BR" sz="1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400" dirty="0" smtClean="0"/>
              <a:t>Contabilidade Pública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altLang="pt-BR" sz="1800" dirty="0" smtClean="0"/>
              <a:t>P</a:t>
            </a:r>
            <a:r>
              <a:rPr lang="pt-BR" sz="1800" dirty="0" smtClean="0"/>
              <a:t>retende </a:t>
            </a:r>
            <a:r>
              <a:rPr lang="pt-BR" sz="1800" dirty="0"/>
              <a:t>desenvolver competências profissionais para implementação de novos sistemas contabilísticos e financeiros nas entidades públicas</a:t>
            </a:r>
            <a:r>
              <a:rPr lang="pt-BR" sz="18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pt-BR" altLang="pt-BR" sz="2400" dirty="0" smtClean="0"/>
              <a:t>Finanças Públicas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pt-BR" altLang="pt-BR" sz="1800" dirty="0" smtClean="0"/>
              <a:t>A</a:t>
            </a:r>
            <a:r>
              <a:rPr lang="pt-BR" sz="1800" dirty="0" smtClean="0"/>
              <a:t>nalisa </a:t>
            </a:r>
            <a:r>
              <a:rPr lang="pt-BR" sz="1800" dirty="0"/>
              <a:t>o papel do Poder Legislativo na apreciação das leis que compõem o ciclo orçamentário do Estado e a compreensão da importância social e econômica do orçamento público.</a:t>
            </a:r>
            <a:endParaRPr lang="pt-BR" altLang="pt-BR" sz="18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sz="2800" dirty="0" smtClean="0"/>
          </a:p>
          <a:p>
            <a:pPr marL="200025" lvl="1" indent="0">
              <a:buNone/>
            </a:pPr>
            <a:endParaRPr lang="pt-BR" altLang="pt-BR" sz="2800" dirty="0" smtClean="0"/>
          </a:p>
          <a:p>
            <a:pPr marL="250825" indent="-342900">
              <a:buFont typeface="Wingdings" panose="05000000000000000000" pitchFamily="2" charset="2"/>
              <a:buChar char="ü"/>
            </a:pPr>
            <a:endParaRPr lang="pt-BR" altLang="pt-BR" sz="3200" dirty="0"/>
          </a:p>
          <a:p>
            <a:pPr marL="250825" indent="-342900"/>
            <a:endParaRPr lang="pt-BR" altLang="pt-BR" sz="3200" dirty="0"/>
          </a:p>
          <a:p>
            <a:pPr lvl="1">
              <a:buFont typeface="Wingdings" panose="05000000000000000000" pitchFamily="2" charset="2"/>
              <a:buChar char="ü"/>
            </a:pPr>
            <a:endParaRPr lang="pt-BR" altLang="pt-BR" sz="2800" dirty="0"/>
          </a:p>
          <a:p>
            <a:pPr marL="200025" lvl="1" indent="0">
              <a:buNone/>
            </a:pPr>
            <a:endParaRPr lang="pt-BR" altLang="pt-BR" sz="2800" dirty="0"/>
          </a:p>
        </p:txBody>
      </p:sp>
      <p:sp>
        <p:nvSpPr>
          <p:cNvPr id="17411" name="Espaço Reservado para Rodapé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 smtClean="0">
                <a:solidFill>
                  <a:schemeClr val="bg1"/>
                </a:solidFill>
              </a:rPr>
              <a:t>Mestrado Profissional</a:t>
            </a:r>
            <a:endParaRPr lang="en-US" alt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121196"/>
      </p:ext>
    </p:extLst>
  </p:cSld>
  <p:clrMapOvr>
    <a:masterClrMapping/>
  </p:clrMapOvr>
  <p:transition spd="slow"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1892</TotalTime>
  <Words>716</Words>
  <Application>Microsoft Office PowerPoint</Application>
  <PresentationFormat>Apresentação na tela (4:3)</PresentationFormat>
  <Paragraphs>156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Wingdings</vt:lpstr>
      <vt:lpstr>Retrospectiva</vt:lpstr>
      <vt:lpstr>MESTRADO PROFISSIONAL </vt:lpstr>
      <vt:lpstr>INSTITUIÇÕES PARTICIPANTES</vt:lpstr>
      <vt:lpstr>IDENTIFICAÇÃO DO PROJETO</vt:lpstr>
      <vt:lpstr>IDENTIFICAÇÃO DO PROJETO</vt:lpstr>
      <vt:lpstr>JUSTIFICATIVA, RELEVÂNCIA E IMPACTO DO PROJETO</vt:lpstr>
      <vt:lpstr>OBJETIVOS</vt:lpstr>
      <vt:lpstr>PROCESSO SELETIVO</vt:lpstr>
      <vt:lpstr>PROPOSTA PEDAGÓGICA</vt:lpstr>
      <vt:lpstr>LINHAS DE PESQUISA</vt:lpstr>
      <vt:lpstr>ESTRUTURA CURRICULAR</vt:lpstr>
      <vt:lpstr>CRÉDITOS</vt:lpstr>
      <vt:lpstr>MESTRADO PROFISSIONAL </vt:lpstr>
    </vt:vector>
  </TitlesOfParts>
  <Company>Secretaria da Fazenda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1</dc:title>
  <dc:creator>Mario Sergio da Silva Brito</dc:creator>
  <cp:lastModifiedBy>Mario Sergio da Silva Brito</cp:lastModifiedBy>
  <cp:revision>138</cp:revision>
  <dcterms:created xsi:type="dcterms:W3CDTF">2015-02-11T13:39:00Z</dcterms:created>
  <dcterms:modified xsi:type="dcterms:W3CDTF">2015-05-12T18:49:33Z</dcterms:modified>
</cp:coreProperties>
</file>