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notesMasterIdLst>
    <p:notesMasterId r:id="rId22"/>
  </p:notesMasterIdLst>
  <p:sldIdLst>
    <p:sldId id="293" r:id="rId2"/>
    <p:sldId id="294" r:id="rId3"/>
    <p:sldId id="297" r:id="rId4"/>
    <p:sldId id="296" r:id="rId5"/>
    <p:sldId id="298" r:id="rId6"/>
    <p:sldId id="29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05" r:id="rId15"/>
    <p:sldId id="306" r:id="rId16"/>
    <p:sldId id="300" r:id="rId17"/>
    <p:sldId id="307" r:id="rId18"/>
    <p:sldId id="308" r:id="rId19"/>
    <p:sldId id="309" r:id="rId20"/>
    <p:sldId id="317" r:id="rId21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E593"/>
    <a:srgbClr val="FFFF99"/>
    <a:srgbClr val="63A5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4788" autoAdjust="0"/>
    <p:restoredTop sz="94660" autoAdjust="0"/>
  </p:normalViewPr>
  <p:slideViewPr>
    <p:cSldViewPr snapToGrid="0">
      <p:cViewPr varScale="1">
        <p:scale>
          <a:sx n="72" d="100"/>
          <a:sy n="72" d="100"/>
        </p:scale>
        <p:origin x="6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0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A0FB7D1D-7D1D-4DCD-B3B9-636F5F83E111}" type="datetimeFigureOut">
              <a:rPr lang="pt-BR"/>
              <a:pPr>
                <a:defRPr/>
              </a:pPr>
              <a:t>12/05/2015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 smtClean="0"/>
              <a:t>Clique para editar 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0A838029-1E79-4A0F-A376-39BD28835C63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99396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2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2376071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3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3874692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2178336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695281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7180234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8029-1E79-4A0F-A376-39BD28835C63}" type="slidenum">
              <a:rPr lang="pt-BR" altLang="pt-BR" smtClean="0"/>
              <a:pPr/>
              <a:t>14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994626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838029-1E79-4A0F-A376-39BD28835C63}" type="slidenum">
              <a:rPr lang="pt-BR" altLang="pt-BR" smtClean="0"/>
              <a:pPr/>
              <a:t>15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1131424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Espaço Reservado para Imagem de Slide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4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t-BR" altLang="pt-BR" smtClean="0"/>
          </a:p>
        </p:txBody>
      </p:sp>
      <p:sp>
        <p:nvSpPr>
          <p:cNvPr id="18435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B13DD356-78E6-48D1-9FEE-2B7644ED7393}" type="slidenum">
              <a:rPr lang="pt-BR" altLang="pt-BR"/>
              <a:pPr/>
              <a:t>16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5925040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9"/>
          <p:cNvSpPr txBox="1"/>
          <p:nvPr userDrawn="1"/>
        </p:nvSpPr>
        <p:spPr>
          <a:xfrm>
            <a:off x="2763838" y="6443663"/>
            <a:ext cx="3616325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i="1" dirty="0">
                <a:solidFill>
                  <a:schemeClr val="bg1"/>
                </a:solidFill>
                <a:latin typeface="+mn-lt"/>
                <a:cs typeface="+mn-cs"/>
              </a:rPr>
              <a:t>&lt;clique sobre o slide para continuar&gt;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2960" y="673888"/>
            <a:ext cx="7543800" cy="35661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5038" y="4455621"/>
            <a:ext cx="75438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942569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0"/>
            <a:ext cx="3038475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3030538" y="0"/>
            <a:ext cx="508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594359"/>
            <a:ext cx="2400300" cy="2286000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85298" y="297179"/>
            <a:ext cx="5614153" cy="642259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2926080"/>
            <a:ext cx="24003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71022190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/>
          <p:nvPr/>
        </p:nvSpPr>
        <p:spPr>
          <a:xfrm>
            <a:off x="0" y="4953000"/>
            <a:ext cx="9142413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8"/>
          <p:cNvSpPr/>
          <p:nvPr/>
        </p:nvSpPr>
        <p:spPr>
          <a:xfrm>
            <a:off x="0" y="4914900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5053654"/>
            <a:ext cx="7585234" cy="822960"/>
          </a:xfrm>
          <a:prstGeom prst="rect">
            <a:avLst/>
          </a:prstGeo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" y="0"/>
            <a:ext cx="9143989" cy="4915076"/>
          </a:xfrm>
          <a:solidFill>
            <a:schemeClr val="bg2">
              <a:lumMod val="90000"/>
            </a:schemeClr>
          </a:solidFill>
        </p:spPr>
        <p:txBody>
          <a:bodyPr lIns="457200" tIns="457200"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2960" y="5885757"/>
            <a:ext cx="7589520" cy="844651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633479742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3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2923"/>
            <a:ext cx="7543800" cy="743329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5055" y="1979629"/>
            <a:ext cx="7543801" cy="4608316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772761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412302"/>
            <a:ext cx="1971675" cy="5759898"/>
          </a:xfrm>
          <a:prstGeom prst="rect">
            <a:avLst/>
          </a:prstGeo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412302"/>
            <a:ext cx="5800725" cy="5759898"/>
          </a:xfrm>
        </p:spPr>
        <p:txBody>
          <a:bodyPr vert="eaVert" lIns="45720" tIns="0" rIns="45720" bIns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100013" y="6446838"/>
            <a:ext cx="4238625" cy="365125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0473738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Conector reto 4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1535"/>
            <a:ext cx="7543800" cy="735292"/>
          </a:xfrm>
          <a:prstGeom prst="rect">
            <a:avLst/>
          </a:prstGeom>
        </p:spPr>
        <p:txBody>
          <a:bodyPr/>
          <a:lstStyle/>
          <a:p>
            <a:r>
              <a:rPr lang="pt-BR" dirty="0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5" y="2092751"/>
            <a:ext cx="7543801" cy="4495194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42799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055" y="1046375"/>
            <a:ext cx="7543801" cy="5541570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822894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2672678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Rectangle 7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8"/>
          <p:cNvCxnSpPr/>
          <p:nvPr/>
        </p:nvCxnSpPr>
        <p:spPr>
          <a:xfrm>
            <a:off x="906463" y="4343400"/>
            <a:ext cx="7405687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960" y="695154"/>
            <a:ext cx="7543800" cy="3566160"/>
          </a:xfrm>
          <a:prstGeom prst="rect">
            <a:avLst/>
          </a:prstGeo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4453128"/>
            <a:ext cx="7543800" cy="1143000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2400" cap="none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dirty="0" smtClean="0"/>
              <a:t>Clique para editar o texto mestre</a:t>
            </a:r>
          </a:p>
        </p:txBody>
      </p:sp>
    </p:spTree>
    <p:extLst>
      <p:ext uri="{BB962C8B-B14F-4D97-AF65-F5344CB8AC3E}">
        <p14:creationId xmlns:p14="http://schemas.microsoft.com/office/powerpoint/2010/main" val="3630292960"/>
      </p:ext>
    </p:extLst>
  </p:cSld>
  <p:clrMapOvr>
    <a:masterClrMapping/>
  </p:clrMapOvr>
  <p:transition spd="slow">
    <p:sndAc>
      <p:stSnd>
        <p:snd r:embed="rId1" name="click.wav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1331" y="1065229"/>
            <a:ext cx="3703320" cy="5526879"/>
          </a:xfrm>
        </p:spPr>
        <p:txBody>
          <a:bodyPr/>
          <a:lstStyle/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31811" y="1065230"/>
            <a:ext cx="3703320" cy="5526879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5487493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1327" y="105376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80691" y="1923068"/>
            <a:ext cx="3703320" cy="48668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31807" y="1053763"/>
            <a:ext cx="370332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21171" y="1923068"/>
            <a:ext cx="3703320" cy="4866807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472666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Conector reto 2"/>
          <p:cNvCxnSpPr/>
          <p:nvPr userDrawn="1"/>
        </p:nvCxnSpPr>
        <p:spPr>
          <a:xfrm>
            <a:off x="295275" y="1838325"/>
            <a:ext cx="7543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056" y="962923"/>
            <a:ext cx="7543800" cy="743329"/>
          </a:xfrm>
          <a:prstGeom prst="rect">
            <a:avLst/>
          </a:prstGeo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677474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 com rodap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3175" y="6400800"/>
            <a:ext cx="9140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5"/>
          <p:cNvSpPr/>
          <p:nvPr/>
        </p:nvSpPr>
        <p:spPr>
          <a:xfrm>
            <a:off x="0" y="6334125"/>
            <a:ext cx="9142413" cy="635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87313" y="6435725"/>
            <a:ext cx="4238625" cy="365125"/>
          </a:xfrm>
        </p:spPr>
        <p:txBody>
          <a:bodyPr/>
          <a:lstStyle>
            <a:lvl1pPr>
              <a:defRPr b="1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5326582"/>
      </p:ext>
    </p:extLst>
  </p:cSld>
  <p:clrMapOvr>
    <a:masterClrMapping/>
  </p:clrMapOvr>
  <p:transition spd="slow">
    <p:sndAc>
      <p:stSnd>
        <p:snd r:embed="rId1" name="click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audio" Target="../media/audio1.wav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tângulo 17"/>
          <p:cNvSpPr/>
          <p:nvPr userDrawn="1"/>
        </p:nvSpPr>
        <p:spPr>
          <a:xfrm>
            <a:off x="104775" y="-1588"/>
            <a:ext cx="4391025" cy="71596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Triângulo retângulo 15"/>
          <p:cNvSpPr/>
          <p:nvPr userDrawn="1"/>
        </p:nvSpPr>
        <p:spPr>
          <a:xfrm rot="5400000">
            <a:off x="4516438" y="-19050"/>
            <a:ext cx="715962" cy="757238"/>
          </a:xfrm>
          <a:prstGeom prst="rt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Rectangle 6"/>
          <p:cNvSpPr/>
          <p:nvPr/>
        </p:nvSpPr>
        <p:spPr>
          <a:xfrm>
            <a:off x="8286750" y="0"/>
            <a:ext cx="85725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8210550" y="0"/>
            <a:ext cx="76200" cy="6858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3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95275" y="1074738"/>
            <a:ext cx="7543800" cy="551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 smtClean="0"/>
              <a:t>Clique para editar o texto mestre</a:t>
            </a:r>
          </a:p>
          <a:p>
            <a:pPr lvl="1"/>
            <a:r>
              <a:rPr lang="pt-BR" altLang="pt-BR" smtClean="0"/>
              <a:t>Segundo nível</a:t>
            </a:r>
          </a:p>
          <a:p>
            <a:pPr lvl="2"/>
            <a:r>
              <a:rPr lang="pt-BR" altLang="pt-BR" smtClean="0"/>
              <a:t>Terceiro nível</a:t>
            </a:r>
          </a:p>
          <a:p>
            <a:pPr lvl="3"/>
            <a:r>
              <a:rPr lang="pt-BR" altLang="pt-BR" smtClean="0"/>
              <a:t>Quarto nível</a:t>
            </a:r>
          </a:p>
          <a:p>
            <a:pPr lvl="4"/>
            <a:r>
              <a:rPr lang="pt-BR" altLang="pt-BR" smtClean="0"/>
              <a:t>Quinto nível</a:t>
            </a:r>
            <a:endParaRPr lang="en-US" altLang="pt-BR" smtClean="0"/>
          </a:p>
        </p:txBody>
      </p:sp>
      <p:sp>
        <p:nvSpPr>
          <p:cNvPr id="12" name="Retângulo 11"/>
          <p:cNvSpPr/>
          <p:nvPr userDrawn="1"/>
        </p:nvSpPr>
        <p:spPr>
          <a:xfrm>
            <a:off x="0" y="0"/>
            <a:ext cx="4391025" cy="715963"/>
          </a:xfrm>
          <a:prstGeom prst="rect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3" name="Triângulo retângulo 12"/>
          <p:cNvSpPr/>
          <p:nvPr userDrawn="1"/>
        </p:nvSpPr>
        <p:spPr>
          <a:xfrm rot="5400000">
            <a:off x="4410868" y="-19843"/>
            <a:ext cx="715963" cy="755650"/>
          </a:xfrm>
          <a:prstGeom prst="rtTriangle">
            <a:avLst/>
          </a:prstGeom>
          <a:solidFill>
            <a:srgbClr val="63A53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pic>
        <p:nvPicPr>
          <p:cNvPr id="1033" name="Imagem 18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92075"/>
            <a:ext cx="1301750" cy="59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Imagem 19"/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8788" y="41275"/>
            <a:ext cx="9667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Forma em L 24">
            <a:hlinkClick r:id="" action="ppaction://hlinkshowjump?jump=nextslide" highlightClick="1"/>
            <a:hlinkHover r:id="" action="ppaction://noaction" highlightClick="1"/>
          </p:cNvPr>
          <p:cNvSpPr/>
          <p:nvPr userDrawn="1"/>
        </p:nvSpPr>
        <p:spPr>
          <a:xfrm rot="13500000">
            <a:off x="8310563" y="4545013"/>
            <a:ext cx="565150" cy="565150"/>
          </a:xfrm>
          <a:prstGeom prst="corner">
            <a:avLst>
              <a:gd name="adj1" fmla="val 26042"/>
              <a:gd name="adj2" fmla="val 239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26" name="Forma em L 25">
            <a:hlinkClick r:id="" action="ppaction://hlinkshowjump?jump=previousslide" highlightClick="1"/>
            <a:hlinkHover r:id="" action="ppaction://noaction" highlightClick="1"/>
          </p:cNvPr>
          <p:cNvSpPr/>
          <p:nvPr userDrawn="1"/>
        </p:nvSpPr>
        <p:spPr>
          <a:xfrm rot="2700000">
            <a:off x="8558213" y="5751513"/>
            <a:ext cx="565150" cy="565150"/>
          </a:xfrm>
          <a:prstGeom prst="corner">
            <a:avLst>
              <a:gd name="adj1" fmla="val 26042"/>
              <a:gd name="adj2" fmla="val 239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41" name="Forma livre 40">
            <a:hlinkClick r:id="" action="ppaction://hlinkshowjump?jump=firstslide" highlightClick="1"/>
            <a:hlinkHover r:id="" action="ppaction://noaction" highlightClick="1"/>
          </p:cNvPr>
          <p:cNvSpPr/>
          <p:nvPr userDrawn="1"/>
        </p:nvSpPr>
        <p:spPr>
          <a:xfrm rot="8100000">
            <a:off x="8421688" y="3408363"/>
            <a:ext cx="630237" cy="522287"/>
          </a:xfrm>
          <a:custGeom>
            <a:avLst/>
            <a:gdLst>
              <a:gd name="connsiteX0" fmla="*/ 433861 w 629598"/>
              <a:gd name="connsiteY0" fmla="*/ 296763 h 521835"/>
              <a:gd name="connsiteX1" fmla="*/ 548566 w 629598"/>
              <a:gd name="connsiteY1" fmla="*/ 182058 h 521835"/>
              <a:gd name="connsiteX2" fmla="*/ 447538 w 629598"/>
              <a:gd name="connsiteY2" fmla="*/ 81031 h 521835"/>
              <a:gd name="connsiteX3" fmla="*/ 332833 w 629598"/>
              <a:gd name="connsiteY3" fmla="*/ 195735 h 521835"/>
              <a:gd name="connsiteX4" fmla="*/ 475681 w 629598"/>
              <a:gd name="connsiteY4" fmla="*/ 416590 h 521835"/>
              <a:gd name="connsiteX5" fmla="*/ 213008 w 629598"/>
              <a:gd name="connsiteY5" fmla="*/ 153917 h 521835"/>
              <a:gd name="connsiteX6" fmla="*/ 366926 w 629598"/>
              <a:gd name="connsiteY6" fmla="*/ 0 h 521835"/>
              <a:gd name="connsiteX7" fmla="*/ 629598 w 629598"/>
              <a:gd name="connsiteY7" fmla="*/ 262672 h 521835"/>
              <a:gd name="connsiteX8" fmla="*/ 205922 w 629598"/>
              <a:gd name="connsiteY8" fmla="*/ 423675 h 521835"/>
              <a:gd name="connsiteX9" fmla="*/ 213007 w 629598"/>
              <a:gd name="connsiteY9" fmla="*/ 153917 h 521835"/>
              <a:gd name="connsiteX10" fmla="*/ 475680 w 629598"/>
              <a:gd name="connsiteY10" fmla="*/ 416590 h 521835"/>
              <a:gd name="connsiteX11" fmla="*/ 99375 w 629598"/>
              <a:gd name="connsiteY11" fmla="*/ 521835 h 521835"/>
              <a:gd name="connsiteX12" fmla="*/ 99375 w 629598"/>
              <a:gd name="connsiteY12" fmla="*/ 390932 h 521835"/>
              <a:gd name="connsiteX13" fmla="*/ 61691 w 629598"/>
              <a:gd name="connsiteY13" fmla="*/ 428616 h 521835"/>
              <a:gd name="connsiteX14" fmla="*/ 0 w 629598"/>
              <a:gd name="connsiteY14" fmla="*/ 366924 h 521835"/>
              <a:gd name="connsiteX15" fmla="*/ 99375 w 629598"/>
              <a:gd name="connsiteY15" fmla="*/ 267549 h 521835"/>
              <a:gd name="connsiteX16" fmla="*/ 99375 w 629598"/>
              <a:gd name="connsiteY16" fmla="*/ 97394 h 521835"/>
              <a:gd name="connsiteX17" fmla="*/ 162116 w 629598"/>
              <a:gd name="connsiteY17" fmla="*/ 97394 h 521835"/>
              <a:gd name="connsiteX18" fmla="*/ 162116 w 629598"/>
              <a:gd name="connsiteY18" fmla="*/ 324334 h 521835"/>
              <a:gd name="connsiteX19" fmla="*/ 164044 w 629598"/>
              <a:gd name="connsiteY19" fmla="*/ 326263 h 521835"/>
              <a:gd name="connsiteX20" fmla="*/ 162116 w 629598"/>
              <a:gd name="connsiteY20" fmla="*/ 328191 h 521835"/>
              <a:gd name="connsiteX21" fmla="*/ 162116 w 629598"/>
              <a:gd name="connsiteY21" fmla="*/ 462103 h 521835"/>
              <a:gd name="connsiteX22" fmla="*/ 523816 w 629598"/>
              <a:gd name="connsiteY22" fmla="*/ 462103 h 521835"/>
              <a:gd name="connsiteX23" fmla="*/ 523816 w 629598"/>
              <a:gd name="connsiteY23" fmla="*/ 521835 h 521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629598" h="521835">
                <a:moveTo>
                  <a:pt x="433861" y="296763"/>
                </a:moveTo>
                <a:lnTo>
                  <a:pt x="548566" y="182058"/>
                </a:lnTo>
                <a:lnTo>
                  <a:pt x="447538" y="81031"/>
                </a:lnTo>
                <a:lnTo>
                  <a:pt x="332833" y="195735"/>
                </a:lnTo>
                <a:close/>
                <a:moveTo>
                  <a:pt x="475681" y="416590"/>
                </a:moveTo>
                <a:lnTo>
                  <a:pt x="213008" y="153917"/>
                </a:lnTo>
                <a:lnTo>
                  <a:pt x="366926" y="0"/>
                </a:lnTo>
                <a:lnTo>
                  <a:pt x="629598" y="262672"/>
                </a:lnTo>
                <a:close/>
                <a:moveTo>
                  <a:pt x="205922" y="423675"/>
                </a:moveTo>
                <a:lnTo>
                  <a:pt x="213007" y="153917"/>
                </a:lnTo>
                <a:lnTo>
                  <a:pt x="475680" y="416590"/>
                </a:lnTo>
                <a:close/>
                <a:moveTo>
                  <a:pt x="99375" y="521835"/>
                </a:moveTo>
                <a:lnTo>
                  <a:pt x="99375" y="390932"/>
                </a:lnTo>
                <a:lnTo>
                  <a:pt x="61691" y="428616"/>
                </a:lnTo>
                <a:lnTo>
                  <a:pt x="0" y="366924"/>
                </a:lnTo>
                <a:lnTo>
                  <a:pt x="99375" y="267549"/>
                </a:lnTo>
                <a:lnTo>
                  <a:pt x="99375" y="97394"/>
                </a:lnTo>
                <a:lnTo>
                  <a:pt x="162116" y="97394"/>
                </a:lnTo>
                <a:lnTo>
                  <a:pt x="162116" y="324334"/>
                </a:lnTo>
                <a:lnTo>
                  <a:pt x="164044" y="326263"/>
                </a:lnTo>
                <a:lnTo>
                  <a:pt x="162116" y="328191"/>
                </a:lnTo>
                <a:lnTo>
                  <a:pt x="162116" y="462103"/>
                </a:lnTo>
                <a:lnTo>
                  <a:pt x="523816" y="462103"/>
                </a:lnTo>
                <a:lnTo>
                  <a:pt x="523816" y="52183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8588" y="144463"/>
            <a:ext cx="4238625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b="1" smtClean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sp>
        <p:nvSpPr>
          <p:cNvPr id="4" name="Cruz 3">
            <a:hlinkClick r:id="" action="ppaction://hlinkshowjump?jump=endshow" highlightClick="1"/>
            <a:hlinkHover r:id="" action="ppaction://noaction" highlightClick="1"/>
          </p:cNvPr>
          <p:cNvSpPr/>
          <p:nvPr userDrawn="1"/>
        </p:nvSpPr>
        <p:spPr>
          <a:xfrm rot="18900000">
            <a:off x="8408988" y="198438"/>
            <a:ext cx="593725" cy="593725"/>
          </a:xfrm>
          <a:prstGeom prst="plus">
            <a:avLst>
              <a:gd name="adj" fmla="val 3928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27" r:id="rId3"/>
    <p:sldLayoutId id="2147483826" r:id="rId4"/>
    <p:sldLayoutId id="2147483830" r:id="rId5"/>
    <p:sldLayoutId id="2147483825" r:id="rId6"/>
    <p:sldLayoutId id="2147483824" r:id="rId7"/>
    <p:sldLayoutId id="2147483831" r:id="rId8"/>
    <p:sldLayoutId id="2147483832" r:id="rId9"/>
    <p:sldLayoutId id="2147483833" r:id="rId10"/>
    <p:sldLayoutId id="2147483834" r:id="rId11"/>
    <p:sldLayoutId id="2147483835" r:id="rId12"/>
    <p:sldLayoutId id="2147483836" r:id="rId13"/>
  </p:sldLayoutIdLst>
  <p:transition spd="slow">
    <p:sndAc>
      <p:stSnd>
        <p:snd r:embed="rId15" name="click.wav"/>
      </p:stSnd>
    </p:sndAc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4800" kern="1200" spc="-50">
          <a:solidFill>
            <a:srgbClr val="404040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4800">
          <a:solidFill>
            <a:srgbClr val="404040"/>
          </a:solidFill>
          <a:latin typeface="Calibri Light" panose="020F0302020204030204" pitchFamily="34" charset="0"/>
        </a:defRPr>
      </a:lvl9pPr>
    </p:titleStyle>
    <p:bodyStyle>
      <a:lvl1pPr marL="90488" indent="-90488" algn="l" rtl="0" fontAlgn="base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rgbClr val="404040"/>
          </a:solidFill>
          <a:latin typeface="+mn-lt"/>
          <a:ea typeface="+mn-ea"/>
          <a:cs typeface="+mn-cs"/>
        </a:defRPr>
      </a:lvl1pPr>
      <a:lvl2pPr marL="38258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kern="1200">
          <a:solidFill>
            <a:srgbClr val="404040"/>
          </a:solidFill>
          <a:latin typeface="+mn-lt"/>
          <a:ea typeface="+mn-ea"/>
          <a:cs typeface="+mn-cs"/>
        </a:defRPr>
      </a:lvl2pPr>
      <a:lvl3pPr marL="566738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749300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4pPr>
      <a:lvl5pPr marL="931863" indent="-182563" algn="l" rtl="0" fontAlgn="base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anose="020F0502020204030204" pitchFamily="34" charset="0"/>
        <a:buChar char="◦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325" y="695325"/>
            <a:ext cx="75438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EAD na </a:t>
            </a:r>
            <a:r>
              <a:rPr lang="pt-BR" dirty="0" err="1" smtClean="0"/>
              <a:t>Esat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Curso de Formação de Autores para EAD</a:t>
            </a:r>
            <a:endParaRPr lang="pt-BR" dirty="0"/>
          </a:p>
        </p:txBody>
      </p:sp>
      <p:sp>
        <p:nvSpPr>
          <p:cNvPr id="16387" name="Espaço Reservado para Rodapé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144463"/>
            <a:ext cx="423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588" y="1443038"/>
            <a:ext cx="6953250" cy="4905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970970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700" y="1524000"/>
            <a:ext cx="7853783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1399125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3"/>
          <a:srcRect l="15484" t="14946" r="15553" b="14803"/>
          <a:stretch/>
        </p:blipFill>
        <p:spPr>
          <a:xfrm>
            <a:off x="874434" y="1858296"/>
            <a:ext cx="6897966" cy="3952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150217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" y="1539451"/>
            <a:ext cx="7414260" cy="44279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7163621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 Formativa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092325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Conjunto de atividades que auxiliarão na compreensão do conteúdo.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Não computam nota.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Algumas são de participação obrigatória.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Exemplos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Questionários.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Jogos.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Chat (Bate-papo).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Fóruns de Discussão.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dirty="0" smtClean="0"/>
              <a:t>Experimentação de ferramentas do AVA.</a:t>
            </a:r>
          </a:p>
        </p:txBody>
      </p:sp>
      <p:sp>
        <p:nvSpPr>
          <p:cNvPr id="21507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0904573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Avaliação </a:t>
            </a:r>
            <a:r>
              <a:rPr lang="pt-BR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Somativa</a:t>
            </a:r>
            <a:endParaRPr lang="pt-B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092325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altLang="pt-BR" sz="2400" dirty="0" smtClean="0"/>
              <a:t>Obtenção de Média 7,0 nas avaliações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Provas por meio de questionários.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Fóruns de Discussão.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Oficina de Planejamento de cursos.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Oficina de Produção de texto.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sz="2400" dirty="0" smtClean="0"/>
          </a:p>
        </p:txBody>
      </p:sp>
      <p:sp>
        <p:nvSpPr>
          <p:cNvPr id="2253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1290906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Formulários de Planejamento</a:t>
            </a:r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6" name="Imagem 5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4" t="19814" r="7072" b="7820"/>
          <a:stretch/>
        </p:blipFill>
        <p:spPr bwMode="auto">
          <a:xfrm>
            <a:off x="295055" y="2098039"/>
            <a:ext cx="7621507" cy="38419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30467960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Formulários de 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37722" t="26521" r="23744" b="32677"/>
          <a:stretch/>
        </p:blipFill>
        <p:spPr bwMode="auto">
          <a:xfrm>
            <a:off x="222313" y="2148774"/>
            <a:ext cx="7616543" cy="43426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60025843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altLang="pt-BR" dirty="0"/>
              <a:t>Formulários de Planejamento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5" name="Imagem 4"/>
          <p:cNvPicPr/>
          <p:nvPr/>
        </p:nvPicPr>
        <p:blipFill rotWithShape="1">
          <a:blip r:embed="rId3"/>
          <a:srcRect l="33561" t="24808" r="17595" b="13396"/>
          <a:stretch/>
        </p:blipFill>
        <p:spPr>
          <a:xfrm>
            <a:off x="805801" y="2092751"/>
            <a:ext cx="6805961" cy="468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182812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70905" t="14473" r="357" b="34415"/>
          <a:stretch/>
        </p:blipFill>
        <p:spPr>
          <a:xfrm>
            <a:off x="1253310" y="327025"/>
            <a:ext cx="6227805" cy="602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5817169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Objetivos do Curso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Formar </a:t>
            </a:r>
            <a:r>
              <a:rPr lang="pt-BR" altLang="pt-BR" dirty="0"/>
              <a:t>autores de conteúdos para cursos a distância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dirty="0" smtClean="0"/>
              <a:t>Discutir </a:t>
            </a:r>
            <a:r>
              <a:rPr lang="pt-BR" altLang="pt-BR" dirty="0"/>
              <a:t>os principais aspectos do planejamento e produção de materiais didáticos para programas de ensino a </a:t>
            </a:r>
            <a:r>
              <a:rPr lang="pt-BR" altLang="pt-BR" dirty="0" smtClean="0"/>
              <a:t>distância</a:t>
            </a:r>
          </a:p>
          <a:p>
            <a:pPr>
              <a:buFont typeface="Wingdings" panose="05000000000000000000" pitchFamily="2" charset="2"/>
              <a:buChar char="ü"/>
            </a:pPr>
            <a:endParaRPr lang="pt-BR" altLang="pt-BR" dirty="0"/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822325" y="695325"/>
            <a:ext cx="7543800" cy="3565525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pt-BR" dirty="0" smtClean="0"/>
              <a:t>EAD na </a:t>
            </a:r>
            <a:r>
              <a:rPr lang="pt-BR" dirty="0" err="1" smtClean="0"/>
              <a:t>Esat</a:t>
            </a:r>
            <a:endParaRPr lang="pt-BR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idx="1"/>
          </p:nvPr>
        </p:nvSpPr>
        <p:spPr>
          <a:xfrm>
            <a:off x="822325" y="4452938"/>
            <a:ext cx="7543800" cy="1143000"/>
          </a:xfrm>
        </p:spPr>
        <p:txBody>
          <a:bodyPr rtlCol="0"/>
          <a:lstStyle/>
          <a:p>
            <a:pPr fontAlgn="auto">
              <a:defRPr/>
            </a:pPr>
            <a:r>
              <a:rPr lang="pt-BR" dirty="0" smtClean="0"/>
              <a:t>Curso de Formação de Autores para EAD</a:t>
            </a:r>
            <a:endParaRPr lang="pt-BR" dirty="0"/>
          </a:p>
        </p:txBody>
      </p:sp>
      <p:sp>
        <p:nvSpPr>
          <p:cNvPr id="16387" name="Espaço Reservado para Rodapé 1"/>
          <p:cNvSpPr>
            <a:spLocks noGrp="1"/>
          </p:cNvSpPr>
          <p:nvPr>
            <p:ph type="ftr" sz="quarter" idx="4294967295"/>
          </p:nvPr>
        </p:nvSpPr>
        <p:spPr bwMode="auto">
          <a:xfrm>
            <a:off x="0" y="144463"/>
            <a:ext cx="42386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179304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Princípios Norteadores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Economicidade em recursos de produção (humanos e tecnológicos</a:t>
            </a:r>
            <a:r>
              <a:rPr lang="pt-BR" dirty="0" smtClean="0"/>
              <a:t>).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dirty="0"/>
              <a:t>Diversidade de estratégias pedagógicas.</a:t>
            </a:r>
            <a:endParaRPr lang="pt-BR" dirty="0" smtClean="0"/>
          </a:p>
          <a:p>
            <a:pPr marL="200025" lvl="1" indent="0">
              <a:buNone/>
            </a:pPr>
            <a:endParaRPr lang="pt-BR" dirty="0"/>
          </a:p>
          <a:p>
            <a:pPr>
              <a:buFont typeface="Wingdings" panose="05000000000000000000" pitchFamily="2" charset="2"/>
              <a:buChar char="ü"/>
            </a:pPr>
            <a:endParaRPr lang="pt-BR" altLang="pt-BR" dirty="0"/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85952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O Curso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Estrutura</a:t>
            </a:r>
            <a:r>
              <a:rPr lang="pt-BR" dirty="0"/>
              <a:t> - Cinco módulos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Módulo 1 </a:t>
            </a:r>
            <a:r>
              <a:rPr lang="pt-BR" dirty="0"/>
              <a:t>– Introdução à EAD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Breve contextualização da EAD, dos envolvidos, dos modelos e das ferramentas de mediação existentes.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Módulo 2 </a:t>
            </a:r>
            <a:r>
              <a:rPr lang="pt-BR" dirty="0"/>
              <a:t>– Ambientes Virtuais de Aprendizagem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Discussão dos AVA com foco nas possibilidades pedagógicas que suas interfaces proporcionam.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Módulo 3</a:t>
            </a:r>
            <a:r>
              <a:rPr lang="pt-BR" dirty="0"/>
              <a:t> - Planejamento de Materiais Didáticos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Fluxo de produção de materiais didáticos para EAD.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Sistematização do processo por meio de formulários de planejamento.</a:t>
            </a:r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239905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 smtClean="0"/>
              <a:t>O Curso</a:t>
            </a:r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Módulo 4</a:t>
            </a:r>
            <a:r>
              <a:rPr lang="pt-BR" dirty="0"/>
              <a:t> – O Texto na EAD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 escrita de textos para educação a distância.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 organização dos conteúdos.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Os elementos que compõem a estrutura do texto.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b="1" dirty="0"/>
              <a:t>Módulo 5</a:t>
            </a:r>
            <a:r>
              <a:rPr lang="pt-BR" dirty="0"/>
              <a:t> – Direitos Autorais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 legislação do direito autoral no Brasil.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Como o direito autoral afeta a produção de textos para EAD?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dirty="0"/>
              <a:t>Alternativas ao direito autoral.</a:t>
            </a:r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0514375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5275" y="962025"/>
            <a:ext cx="7543800" cy="735013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t-B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Dinâmica das Aulas</a:t>
            </a:r>
            <a:endParaRPr lang="pt-BR" altLang="pt-BR" dirty="0" smtClean="0"/>
          </a:p>
        </p:txBody>
      </p:sp>
      <p:sp>
        <p:nvSpPr>
          <p:cNvPr id="17410" name="Espaço Reservado para Conteúdo 2"/>
          <p:cNvSpPr>
            <a:spLocks noGrp="1"/>
          </p:cNvSpPr>
          <p:nvPr>
            <p:ph idx="1"/>
          </p:nvPr>
        </p:nvSpPr>
        <p:spPr>
          <a:xfrm>
            <a:off x="295275" y="2108800"/>
            <a:ext cx="7543800" cy="44958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pt-BR" altLang="pt-BR" sz="2400" dirty="0"/>
              <a:t>Ferramentas de Exposição de Conteúdo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Módulos de texto em PDF.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Apresentações em PowerPoint.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Aulas em vídeo de curta duração.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pt-BR" altLang="pt-BR" sz="2400" dirty="0"/>
              <a:t>Ferramentas de Interação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Fóruns de discussão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Chat (bate-papo</a:t>
            </a:r>
            <a:r>
              <a:rPr lang="pt-BR" altLang="pt-BR" sz="2000" dirty="0" smtClean="0"/>
              <a:t>).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smtClean="0"/>
              <a:t>Texto Colaborativo.</a:t>
            </a:r>
            <a:endParaRPr lang="pt-BR" altLang="pt-BR" sz="2000" dirty="0"/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 err="1"/>
              <a:t>Webconferências</a:t>
            </a:r>
            <a:r>
              <a:rPr lang="pt-BR" altLang="pt-BR" sz="2000" dirty="0"/>
              <a:t>.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pt-BR" altLang="pt-BR" sz="2000" dirty="0"/>
              <a:t>Teleconferências.</a:t>
            </a:r>
          </a:p>
        </p:txBody>
      </p:sp>
      <p:sp>
        <p:nvSpPr>
          <p:cNvPr id="17411" name="Espaço Reservado para Rodapé 3"/>
          <p:cNvSpPr>
            <a:spLocks noGrp="1"/>
          </p:cNvSpPr>
          <p:nvPr>
            <p:ph type="ftr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altLang="pt-BR" smtClean="0">
                <a:solidFill>
                  <a:schemeClr val="bg1"/>
                </a:solidFill>
              </a:rPr>
              <a:t>Curso de Formação de Autores</a:t>
            </a:r>
            <a:endParaRPr lang="en-US" altLang="pt-B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078904"/>
      </p:ext>
    </p:extLst>
  </p:cSld>
  <p:clrMapOvr>
    <a:masterClrMapping/>
  </p:clrMapOvr>
  <p:transition spd="slow">
    <p:sndAc>
      <p:stSnd>
        <p:snd r:embed="rId3" name="click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ângulo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dirty="0" smtClean="0"/>
              <a:t>Curso de Formação de Autores</a:t>
            </a:r>
            <a:endParaRPr lang="en-US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 rotWithShape="1">
          <a:blip r:embed="rId3"/>
          <a:srcRect l="17117" t="16145" r="15249" b="5534"/>
          <a:stretch/>
        </p:blipFill>
        <p:spPr>
          <a:xfrm>
            <a:off x="0" y="560172"/>
            <a:ext cx="9150441" cy="575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6446193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922202" y="1280160"/>
            <a:ext cx="6469198" cy="5125765"/>
            <a:chOff x="625022" y="1159782"/>
            <a:chExt cx="6872396" cy="504802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022" y="1159782"/>
              <a:ext cx="6872396" cy="5048023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671514" y="1508760"/>
              <a:ext cx="6779418" cy="465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5036344" y="1365252"/>
              <a:ext cx="862808" cy="12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4"/>
          <a:srcRect l="12916" r="12708"/>
          <a:stretch/>
        </p:blipFill>
        <p:spPr>
          <a:xfrm>
            <a:off x="1101995" y="1672592"/>
            <a:ext cx="6165096" cy="466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637498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o 3"/>
          <p:cNvGrpSpPr/>
          <p:nvPr/>
        </p:nvGrpSpPr>
        <p:grpSpPr>
          <a:xfrm>
            <a:off x="922202" y="1280160"/>
            <a:ext cx="6469198" cy="5125765"/>
            <a:chOff x="625022" y="1159782"/>
            <a:chExt cx="6872396" cy="5048023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25022" y="1159782"/>
              <a:ext cx="6872396" cy="5048023"/>
            </a:xfrm>
            <a:prstGeom prst="rect">
              <a:avLst/>
            </a:prstGeom>
          </p:spPr>
        </p:pic>
        <p:sp>
          <p:nvSpPr>
            <p:cNvPr id="6" name="Retângulo 5"/>
            <p:cNvSpPr/>
            <p:nvPr/>
          </p:nvSpPr>
          <p:spPr>
            <a:xfrm>
              <a:off x="671514" y="1508760"/>
              <a:ext cx="6779418" cy="4658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" name="Retângulo 6"/>
            <p:cNvSpPr/>
            <p:nvPr/>
          </p:nvSpPr>
          <p:spPr>
            <a:xfrm>
              <a:off x="5036344" y="1365252"/>
              <a:ext cx="862808" cy="124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2" name="Espaço Reservado para Rodapé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pt-BR" smtClean="0"/>
              <a:t>Curso de Formação de Autores</a:t>
            </a:r>
            <a:endParaRPr lang="en-US" dirty="0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4"/>
          <a:srcRect l="12605" r="12500"/>
          <a:stretch/>
        </p:blipFill>
        <p:spPr>
          <a:xfrm>
            <a:off x="1048301" y="1664992"/>
            <a:ext cx="6224474" cy="4674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101114"/>
      </p:ext>
    </p:extLst>
  </p:cSld>
  <p:clrMapOvr>
    <a:masterClrMapping/>
  </p:clrMapOvr>
  <p:transition spd="slow">
    <p:sndAc>
      <p:stSnd>
        <p:snd r:embed="rId2" name="click.wav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iva">
  <a:themeElements>
    <a:clrScheme name="Retrospectiva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6B9F25"/>
      </a:hlink>
      <a:folHlink>
        <a:srgbClr val="B26B02"/>
      </a:folHlink>
    </a:clrScheme>
    <a:fontScheme name="Retrospectiv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D26EA377-59BD-4C9C-9D94-EE8416EE4C79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2082</TotalTime>
  <Words>432</Words>
  <Application>Microsoft Office PowerPoint</Application>
  <PresentationFormat>Apresentação na tela (4:3)</PresentationFormat>
  <Paragraphs>86</Paragraphs>
  <Slides>20</Slides>
  <Notes>8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Wingdings</vt:lpstr>
      <vt:lpstr>Retrospectiva</vt:lpstr>
      <vt:lpstr>EAD na Esat</vt:lpstr>
      <vt:lpstr>Objetivos do Curso</vt:lpstr>
      <vt:lpstr>Princípios Norteadores</vt:lpstr>
      <vt:lpstr>O Curso</vt:lpstr>
      <vt:lpstr>O Curso</vt:lpstr>
      <vt:lpstr>Dinâmica das Aulas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Avaliação Formativa</vt:lpstr>
      <vt:lpstr>Avaliação Somativa</vt:lpstr>
      <vt:lpstr>Formulários de Planejamento</vt:lpstr>
      <vt:lpstr>Formulários de Planejamento</vt:lpstr>
      <vt:lpstr>Formulários de Planejamento</vt:lpstr>
      <vt:lpstr>Apresentação do PowerPoint</vt:lpstr>
      <vt:lpstr>EAD na Esat</vt:lpstr>
    </vt:vector>
  </TitlesOfParts>
  <Company>Secretaria da Fazenda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Módulo 1</dc:title>
  <dc:creator>Mario Sergio da Silva Brito</dc:creator>
  <cp:lastModifiedBy>Mario Sergio da Silva Brito</cp:lastModifiedBy>
  <cp:revision>137</cp:revision>
  <dcterms:created xsi:type="dcterms:W3CDTF">2015-02-11T13:39:00Z</dcterms:created>
  <dcterms:modified xsi:type="dcterms:W3CDTF">2015-05-12T18:48:04Z</dcterms:modified>
</cp:coreProperties>
</file>